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67" r:id="rId6"/>
    <p:sldId id="259" r:id="rId7"/>
    <p:sldId id="263" r:id="rId8"/>
    <p:sldId id="264" r:id="rId9"/>
    <p:sldId id="265" r:id="rId10"/>
    <p:sldId id="266" r:id="rId11"/>
    <p:sldId id="268" r:id="rId12"/>
    <p:sldId id="269" r:id="rId13"/>
    <p:sldId id="278" r:id="rId14"/>
    <p:sldId id="270" r:id="rId15"/>
    <p:sldId id="271" r:id="rId16"/>
    <p:sldId id="272" r:id="rId17"/>
    <p:sldId id="273" r:id="rId18"/>
  </p:sldIdLst>
  <p:sldSz cx="9144000" cy="5143500" type="screen16x9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012" autoAdjust="0"/>
    <p:restoredTop sz="94660"/>
  </p:normalViewPr>
  <p:slideViewPr>
    <p:cSldViewPr>
      <p:cViewPr varScale="1">
        <p:scale>
          <a:sx n="102" d="100"/>
          <a:sy n="102" d="100"/>
        </p:scale>
        <p:origin x="-108" y="-7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-8.8568079842601385E-2"/>
                  <c:y val="0.16141262081990979"/>
                </c:manualLayout>
              </c:layout>
              <c:tx>
                <c:rich>
                  <a:bodyPr/>
                  <a:lstStyle/>
                  <a:p>
                    <a:r>
                      <a:rPr lang="ru-RU" sz="800" baseline="0" dirty="0" smtClean="0"/>
                      <a:t>Выявление семейного неблагополучия, 50</a:t>
                    </a:r>
                    <a:endParaRPr lang="ru-RU" sz="800" dirty="0"/>
                  </a:p>
                </c:rich>
              </c:tx>
              <c:showVal val="1"/>
              <c:showCatNam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667415875400652E-2"/>
                  <c:y val="7.0552924675037348E-2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 smtClean="0"/>
                      <a:t>Анализ</a:t>
                    </a:r>
                    <a:r>
                      <a:rPr lang="ru-RU" sz="800" baseline="0" dirty="0" smtClean="0"/>
                      <a:t> развития успеваемости</a:t>
                    </a:r>
                    <a:r>
                      <a:rPr lang="ru-RU" sz="800" dirty="0" smtClean="0"/>
                      <a:t>; </a:t>
                    </a:r>
                    <a:r>
                      <a:rPr lang="ru-RU" sz="800" dirty="0"/>
                      <a:t>30</a:t>
                    </a:r>
                  </a:p>
                </c:rich>
              </c:tx>
              <c:showVal val="1"/>
              <c:showCatNam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3349179636606037"/>
                  <c:y val="5.0606785262953251E-2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 smtClean="0"/>
                      <a:t>Устный</a:t>
                    </a:r>
                    <a:r>
                      <a:rPr lang="ru-RU" sz="800" baseline="0" dirty="0" smtClean="0"/>
                      <a:t> опрос</a:t>
                    </a:r>
                    <a:r>
                      <a:rPr lang="ru-RU" sz="800" dirty="0" smtClean="0"/>
                      <a:t>; </a:t>
                    </a:r>
                    <a:r>
                      <a:rPr lang="ru-RU" sz="800" dirty="0"/>
                      <a:t>5</a:t>
                    </a:r>
                  </a:p>
                </c:rich>
              </c:tx>
              <c:showVal val="1"/>
              <c:showCatName val="1"/>
              <c:showSerNam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6455540183805265E-2"/>
                  <c:y val="-0.21217133281487249"/>
                </c:manualLayout>
              </c:layout>
              <c:tx>
                <c:rich>
                  <a:bodyPr/>
                  <a:lstStyle/>
                  <a:p>
                    <a:r>
                      <a:rPr lang="ru-RU" sz="800" baseline="0" dirty="0" smtClean="0"/>
                      <a:t>Анализ уровня жизни детей из неблагополучных семей и семей, оказавшихся в трудной жизненной ситуации</a:t>
                    </a:r>
                    <a:r>
                      <a:rPr lang="ru-RU" sz="800" dirty="0" smtClean="0"/>
                      <a:t>; </a:t>
                    </a:r>
                    <a:r>
                      <a:rPr lang="ru-RU" sz="800" dirty="0"/>
                      <a:t>5</a:t>
                    </a:r>
                  </a:p>
                </c:rich>
              </c:tx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25896207239599639"/>
                      <c:h val="0.36370370370370364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5.8755078364274273E-2"/>
                  <c:y val="-6.1729252305299367E-2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/>
                      <a:t>Прочее </a:t>
                    </a:r>
                    <a:r>
                      <a:rPr lang="ru-RU" sz="800" dirty="0" smtClean="0"/>
                      <a:t>(организация</a:t>
                    </a:r>
                    <a:r>
                      <a:rPr lang="ru-RU" sz="800" baseline="0" dirty="0" smtClean="0"/>
                      <a:t> досуга детей сирот и детей из неблагополучных семей</a:t>
                    </a:r>
                    <a:r>
                      <a:rPr lang="ru-RU" sz="800" dirty="0" smtClean="0"/>
                      <a:t>); </a:t>
                    </a:r>
                    <a:r>
                      <a:rPr lang="ru-RU" sz="800" dirty="0"/>
                      <a:t>10</a:t>
                    </a:r>
                  </a:p>
                </c:rich>
              </c:tx>
              <c:showVal val="1"/>
              <c:showCatNam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Ремонт дорог</c:v>
                </c:pt>
                <c:pt idx="1">
                  <c:v>Благоустройство</c:v>
                </c:pt>
                <c:pt idx="2">
                  <c:v>Освещение</c:v>
                </c:pt>
                <c:pt idx="3">
                  <c:v>Водоснабжение</c:v>
                </c:pt>
                <c:pt idx="4">
                  <c:v>Прочее (земельные споры, соц.сфера)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50</c:v>
                </c:pt>
                <c:pt idx="1">
                  <c:v>30</c:v>
                </c:pt>
                <c:pt idx="2">
                  <c:v>5</c:v>
                </c:pt>
                <c:pt idx="3">
                  <c:v>5</c:v>
                </c:pt>
                <c:pt idx="4">
                  <c:v>10</c:v>
                </c:pt>
              </c:numCache>
            </c:numRef>
          </c:val>
        </c:ser>
        <c:dLbls/>
        <c:firstSliceAng val="0"/>
        <c:holeSize val="50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1D2662-C009-4746-B59D-A20E9E8F2B7F}" type="doc">
      <dgm:prSet loTypeId="urn:microsoft.com/office/officeart/2005/8/layout/list1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7C878116-712F-4E58-9439-A30636F697BD}">
      <dgm:prSet phldrT="[Текст]" custT="1"/>
      <dgm:spPr/>
      <dgm:t>
        <a:bodyPr/>
        <a:lstStyle/>
        <a:p>
          <a:r>
            <a:rPr lang="ru-RU" sz="1000" dirty="0" smtClean="0"/>
            <a:t>Запросы в районные СОШ  о предоставлении сведений об успеваемости</a:t>
          </a:r>
          <a:endParaRPr lang="ru-RU" sz="1000" dirty="0"/>
        </a:p>
      </dgm:t>
    </dgm:pt>
    <dgm:pt modelId="{F057864E-1953-4EDC-A58D-A49420A2EDF3}" type="sibTrans" cxnId="{4176985E-BCFF-4FD2-A001-CACEC658807D}">
      <dgm:prSet/>
      <dgm:spPr/>
      <dgm:t>
        <a:bodyPr/>
        <a:lstStyle/>
        <a:p>
          <a:endParaRPr lang="ru-RU" sz="1100"/>
        </a:p>
      </dgm:t>
    </dgm:pt>
    <dgm:pt modelId="{FD3CE627-ACBF-45DB-A43F-9E44143D76DC}" type="parTrans" cxnId="{4176985E-BCFF-4FD2-A001-CACEC658807D}">
      <dgm:prSet/>
      <dgm:spPr/>
      <dgm:t>
        <a:bodyPr/>
        <a:lstStyle/>
        <a:p>
          <a:endParaRPr lang="ru-RU" sz="1100"/>
        </a:p>
      </dgm:t>
    </dgm:pt>
    <dgm:pt modelId="{09154EAC-8623-4C5D-B332-529265D959CD}">
      <dgm:prSet phldrT="[Текст]" custT="1"/>
      <dgm:spPr/>
      <dgm:t>
        <a:bodyPr/>
        <a:lstStyle/>
        <a:p>
          <a:r>
            <a:rPr lang="ru-RU" sz="1000" dirty="0" smtClean="0"/>
            <a:t>Выявление семей нуждающихся в доступе к дополнительным ресурсам для улучшения успеваемости</a:t>
          </a:r>
          <a:endParaRPr lang="ru-RU" sz="1000" dirty="0"/>
        </a:p>
      </dgm:t>
    </dgm:pt>
    <dgm:pt modelId="{89BDDC51-4DFA-40BA-8721-EAD70682EAA6}" type="sibTrans" cxnId="{4E3C4D78-AEF4-468C-A9CA-702D5BE78901}">
      <dgm:prSet/>
      <dgm:spPr/>
      <dgm:t>
        <a:bodyPr/>
        <a:lstStyle/>
        <a:p>
          <a:endParaRPr lang="ru-RU" sz="1100"/>
        </a:p>
      </dgm:t>
    </dgm:pt>
    <dgm:pt modelId="{AE3D697C-3237-443A-89A0-62E0C52B350F}" type="parTrans" cxnId="{4E3C4D78-AEF4-468C-A9CA-702D5BE78901}">
      <dgm:prSet/>
      <dgm:spPr/>
      <dgm:t>
        <a:bodyPr/>
        <a:lstStyle/>
        <a:p>
          <a:endParaRPr lang="ru-RU" sz="1100"/>
        </a:p>
      </dgm:t>
    </dgm:pt>
    <dgm:pt modelId="{6DF6B40B-1900-4626-9084-1A83A5A8EE22}">
      <dgm:prSet phldrT="[Текст]" custT="1"/>
      <dgm:spPr>
        <a:solidFill>
          <a:schemeClr val="accent1"/>
        </a:solidFill>
      </dgm:spPr>
      <dgm:t>
        <a:bodyPr/>
        <a:lstStyle/>
        <a:p>
          <a:pPr algn="l"/>
          <a:r>
            <a:rPr lang="ru-RU" sz="1000" dirty="0" smtClean="0"/>
            <a:t>По состоянию на 1 сентября 2023 года на территории  Прохоровского района проживают 10 неблагополучных семей (27 детей),  15 детей сирот</a:t>
          </a:r>
          <a:endParaRPr lang="ru-RU" sz="1000" dirty="0"/>
        </a:p>
      </dgm:t>
    </dgm:pt>
    <dgm:pt modelId="{0BE1BF64-95C7-4556-AE56-09BD352AEAF7}" type="sibTrans" cxnId="{C44990E7-F049-41B6-869B-E9DBC4AEC02D}">
      <dgm:prSet/>
      <dgm:spPr/>
      <dgm:t>
        <a:bodyPr/>
        <a:lstStyle/>
        <a:p>
          <a:endParaRPr lang="ru-RU" sz="1100"/>
        </a:p>
      </dgm:t>
    </dgm:pt>
    <dgm:pt modelId="{7EBD8CCE-F67F-44B2-B86D-52CB2B915566}" type="parTrans" cxnId="{C44990E7-F049-41B6-869B-E9DBC4AEC02D}">
      <dgm:prSet/>
      <dgm:spPr/>
      <dgm:t>
        <a:bodyPr/>
        <a:lstStyle/>
        <a:p>
          <a:endParaRPr lang="ru-RU" sz="1100"/>
        </a:p>
      </dgm:t>
    </dgm:pt>
    <dgm:pt modelId="{8EE928DC-F6A9-4CFC-BC59-22F220F7EE4F}">
      <dgm:prSet phldrT="[Текст]" custT="1"/>
      <dgm:spPr/>
      <dgm:t>
        <a:bodyPr/>
        <a:lstStyle/>
        <a:p>
          <a:r>
            <a:rPr lang="ru-RU" sz="1000" dirty="0" smtClean="0"/>
            <a:t>Доступ к электронным ресурсам поможет увеличить уровень знаний.</a:t>
          </a:r>
          <a:endParaRPr lang="ru-RU" sz="1000" dirty="0"/>
        </a:p>
      </dgm:t>
    </dgm:pt>
    <dgm:pt modelId="{1C137056-8EE0-4F18-84E4-111C4B85BE96}" type="sibTrans" cxnId="{70182D89-2FF4-4DCA-B8D6-A4282499EFBC}">
      <dgm:prSet/>
      <dgm:spPr/>
      <dgm:t>
        <a:bodyPr/>
        <a:lstStyle/>
        <a:p>
          <a:endParaRPr lang="ru-RU" sz="1100"/>
        </a:p>
      </dgm:t>
    </dgm:pt>
    <dgm:pt modelId="{AE0C9F03-49FE-4AC6-9C97-3E1C370DF021}" type="parTrans" cxnId="{70182D89-2FF4-4DCA-B8D6-A4282499EFBC}">
      <dgm:prSet/>
      <dgm:spPr/>
      <dgm:t>
        <a:bodyPr/>
        <a:lstStyle/>
        <a:p>
          <a:endParaRPr lang="ru-RU" sz="1100"/>
        </a:p>
      </dgm:t>
    </dgm:pt>
    <dgm:pt modelId="{F786D0E5-1D96-498C-84E4-8C28799F22FD}">
      <dgm:prSet phldrT="[Текст]" custT="1"/>
      <dgm:spPr/>
      <dgm:t>
        <a:bodyPr/>
        <a:lstStyle/>
        <a:p>
          <a:r>
            <a:rPr lang="ru-RU" sz="1000" dirty="0" smtClean="0"/>
            <a:t>Выявление проблем социализации ребенка</a:t>
          </a:r>
          <a:endParaRPr lang="ru-RU" sz="1000" dirty="0"/>
        </a:p>
      </dgm:t>
    </dgm:pt>
    <dgm:pt modelId="{CC45440D-22CB-4C43-A07D-B3B0F875598B}" type="sibTrans" cxnId="{1E82FF35-07C8-45E4-A4BF-C01EA1927254}">
      <dgm:prSet/>
      <dgm:spPr/>
      <dgm:t>
        <a:bodyPr/>
        <a:lstStyle/>
        <a:p>
          <a:endParaRPr lang="ru-RU" sz="1100"/>
        </a:p>
      </dgm:t>
    </dgm:pt>
    <dgm:pt modelId="{5A2FD84E-3E70-4783-A1AC-3F6883EDE428}" type="parTrans" cxnId="{1E82FF35-07C8-45E4-A4BF-C01EA1927254}">
      <dgm:prSet/>
      <dgm:spPr/>
      <dgm:t>
        <a:bodyPr/>
        <a:lstStyle/>
        <a:p>
          <a:endParaRPr lang="ru-RU" sz="1100"/>
        </a:p>
      </dgm:t>
    </dgm:pt>
    <dgm:pt modelId="{C7AA489C-F7CC-4A83-BBAF-7261F0539B0F}" type="pres">
      <dgm:prSet presAssocID="{5C1D2662-C009-4746-B59D-A20E9E8F2B7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D8C078-5718-4194-9E0D-44F3F429837E}" type="pres">
      <dgm:prSet presAssocID="{7C878116-712F-4E58-9439-A30636F697BD}" presName="parentLin" presStyleCnt="0"/>
      <dgm:spPr/>
    </dgm:pt>
    <dgm:pt modelId="{5C8A1E43-95B9-4A5A-8A14-DEBD7EA2874D}" type="pres">
      <dgm:prSet presAssocID="{7C878116-712F-4E58-9439-A30636F697BD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946C804F-9D6F-4D19-86BC-257C053BAEC5}" type="pres">
      <dgm:prSet presAssocID="{7C878116-712F-4E58-9439-A30636F697BD}" presName="parentText" presStyleLbl="node1" presStyleIdx="0" presStyleCnt="5" custScaleY="3053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ED02FB-B433-456B-B055-A0365B771BB1}" type="pres">
      <dgm:prSet presAssocID="{7C878116-712F-4E58-9439-A30636F697BD}" presName="negativeSpace" presStyleCnt="0"/>
      <dgm:spPr/>
    </dgm:pt>
    <dgm:pt modelId="{284210C5-E36B-4223-8D71-758F3FCA9806}" type="pres">
      <dgm:prSet presAssocID="{7C878116-712F-4E58-9439-A30636F697BD}" presName="childText" presStyleLbl="conFgAcc1" presStyleIdx="0" presStyleCnt="5">
        <dgm:presLayoutVars>
          <dgm:bulletEnabled val="1"/>
        </dgm:presLayoutVars>
      </dgm:prSet>
      <dgm:spPr/>
    </dgm:pt>
    <dgm:pt modelId="{D99C8B31-3199-49EB-A10D-9BD605077E72}" type="pres">
      <dgm:prSet presAssocID="{F057864E-1953-4EDC-A58D-A49420A2EDF3}" presName="spaceBetweenRectangles" presStyleCnt="0"/>
      <dgm:spPr/>
    </dgm:pt>
    <dgm:pt modelId="{A4C56DCB-065B-42A1-991E-5D12578C0BD9}" type="pres">
      <dgm:prSet presAssocID="{09154EAC-8623-4C5D-B332-529265D959CD}" presName="parentLin" presStyleCnt="0"/>
      <dgm:spPr/>
    </dgm:pt>
    <dgm:pt modelId="{F70142CF-B291-423D-9582-0C4096E63A6D}" type="pres">
      <dgm:prSet presAssocID="{09154EAC-8623-4C5D-B332-529265D959CD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299F7083-259D-4387-8ED0-9DCAEB938BC6}" type="pres">
      <dgm:prSet presAssocID="{09154EAC-8623-4C5D-B332-529265D959CD}" presName="parentText" presStyleLbl="node1" presStyleIdx="1" presStyleCnt="5" custScaleY="352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BDDAA5-3A72-4846-AF68-7709FC6B33DF}" type="pres">
      <dgm:prSet presAssocID="{09154EAC-8623-4C5D-B332-529265D959CD}" presName="negativeSpace" presStyleCnt="0"/>
      <dgm:spPr/>
    </dgm:pt>
    <dgm:pt modelId="{9F565F9C-7588-4A78-BA11-B132AF18E453}" type="pres">
      <dgm:prSet presAssocID="{09154EAC-8623-4C5D-B332-529265D959CD}" presName="childText" presStyleLbl="conFgAcc1" presStyleIdx="1" presStyleCnt="5">
        <dgm:presLayoutVars>
          <dgm:bulletEnabled val="1"/>
        </dgm:presLayoutVars>
      </dgm:prSet>
      <dgm:spPr/>
    </dgm:pt>
    <dgm:pt modelId="{3E0181CE-B844-4582-8ED7-2157013B9774}" type="pres">
      <dgm:prSet presAssocID="{89BDDC51-4DFA-40BA-8721-EAD70682EAA6}" presName="spaceBetweenRectangles" presStyleCnt="0"/>
      <dgm:spPr/>
    </dgm:pt>
    <dgm:pt modelId="{93264A79-FA3C-4F61-8DDB-F7095C5364C4}" type="pres">
      <dgm:prSet presAssocID="{F786D0E5-1D96-498C-84E4-8C28799F22FD}" presName="parentLin" presStyleCnt="0"/>
      <dgm:spPr/>
    </dgm:pt>
    <dgm:pt modelId="{A661CD03-B3DD-49BD-897D-A5F54538ACCF}" type="pres">
      <dgm:prSet presAssocID="{F786D0E5-1D96-498C-84E4-8C28799F22FD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BB44A6BA-01A1-47C0-96B2-CE13C715C575}" type="pres">
      <dgm:prSet presAssocID="{F786D0E5-1D96-498C-84E4-8C28799F22FD}" presName="parentText" presStyleLbl="node1" presStyleIdx="2" presStyleCnt="5" custScaleY="1845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9E3C7-DBBC-43AF-813F-80A79A0C93F5}" type="pres">
      <dgm:prSet presAssocID="{F786D0E5-1D96-498C-84E4-8C28799F22FD}" presName="negativeSpace" presStyleCnt="0"/>
      <dgm:spPr/>
    </dgm:pt>
    <dgm:pt modelId="{333F6623-8CF4-46AF-A9F8-5B7A2C8F07EE}" type="pres">
      <dgm:prSet presAssocID="{F786D0E5-1D96-498C-84E4-8C28799F22FD}" presName="childText" presStyleLbl="conFgAcc1" presStyleIdx="2" presStyleCnt="5">
        <dgm:presLayoutVars>
          <dgm:bulletEnabled val="1"/>
        </dgm:presLayoutVars>
      </dgm:prSet>
      <dgm:spPr/>
    </dgm:pt>
    <dgm:pt modelId="{3ABCB666-1EFB-414F-8F76-90FBC14A9B57}" type="pres">
      <dgm:prSet presAssocID="{CC45440D-22CB-4C43-A07D-B3B0F875598B}" presName="spaceBetweenRectangles" presStyleCnt="0"/>
      <dgm:spPr/>
    </dgm:pt>
    <dgm:pt modelId="{860607E5-661B-4119-ABE4-96276D88A401}" type="pres">
      <dgm:prSet presAssocID="{8EE928DC-F6A9-4CFC-BC59-22F220F7EE4F}" presName="parentLin" presStyleCnt="0"/>
      <dgm:spPr/>
    </dgm:pt>
    <dgm:pt modelId="{1B15E0B2-9F02-47C8-A850-5B1E84DE5B41}" type="pres">
      <dgm:prSet presAssocID="{8EE928DC-F6A9-4CFC-BC59-22F220F7EE4F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0D47DEE9-1B7D-407A-9608-DBED95936CBE}" type="pres">
      <dgm:prSet presAssocID="{8EE928DC-F6A9-4CFC-BC59-22F220F7EE4F}" presName="parentText" presStyleLbl="node1" presStyleIdx="3" presStyleCnt="5" custScaleY="3040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51FB1D-E4D8-43CC-A467-5962A020C905}" type="pres">
      <dgm:prSet presAssocID="{8EE928DC-F6A9-4CFC-BC59-22F220F7EE4F}" presName="negativeSpace" presStyleCnt="0"/>
      <dgm:spPr/>
    </dgm:pt>
    <dgm:pt modelId="{5C74D88F-4BE4-42B5-8EAB-ECF3B6202AA8}" type="pres">
      <dgm:prSet presAssocID="{8EE928DC-F6A9-4CFC-BC59-22F220F7EE4F}" presName="childText" presStyleLbl="conFgAcc1" presStyleIdx="3" presStyleCnt="5">
        <dgm:presLayoutVars>
          <dgm:bulletEnabled val="1"/>
        </dgm:presLayoutVars>
      </dgm:prSet>
      <dgm:spPr/>
    </dgm:pt>
    <dgm:pt modelId="{0647A98C-5906-4683-AB79-929F14072104}" type="pres">
      <dgm:prSet presAssocID="{1C137056-8EE0-4F18-84E4-111C4B85BE96}" presName="spaceBetweenRectangles" presStyleCnt="0"/>
      <dgm:spPr/>
    </dgm:pt>
    <dgm:pt modelId="{3C566DC5-A631-4FE5-AACE-3270DABC9397}" type="pres">
      <dgm:prSet presAssocID="{6DF6B40B-1900-4626-9084-1A83A5A8EE22}" presName="parentLin" presStyleCnt="0"/>
      <dgm:spPr/>
    </dgm:pt>
    <dgm:pt modelId="{99AC9D4F-13CD-4FCF-ADBD-13939A4716AB}" type="pres">
      <dgm:prSet presAssocID="{6DF6B40B-1900-4626-9084-1A83A5A8EE22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E65322D9-3931-4439-ADA4-9EB06B28A029}" type="pres">
      <dgm:prSet presAssocID="{6DF6B40B-1900-4626-9084-1A83A5A8EE22}" presName="parentText" presStyleLbl="node1" presStyleIdx="4" presStyleCnt="5" custScaleY="497759" custLinFactNeighborX="27660" custLinFactNeighborY="130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9F6C0D-9A99-4650-B8B1-76E8FBEA4E58}" type="pres">
      <dgm:prSet presAssocID="{6DF6B40B-1900-4626-9084-1A83A5A8EE22}" presName="negativeSpace" presStyleCnt="0"/>
      <dgm:spPr/>
    </dgm:pt>
    <dgm:pt modelId="{C88DF72D-3E88-4960-AC50-7274A740AE26}" type="pres">
      <dgm:prSet presAssocID="{6DF6B40B-1900-4626-9084-1A83A5A8EE22}" presName="childText" presStyleLbl="conFgAcc1" presStyleIdx="4" presStyleCnt="5">
        <dgm:presLayoutVars>
          <dgm:bulletEnabled val="1"/>
        </dgm:presLayoutVars>
      </dgm:prSet>
      <dgm:spPr>
        <a:solidFill>
          <a:schemeClr val="bg1"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</dgm:ptLst>
  <dgm:cxnLst>
    <dgm:cxn modelId="{742E48F9-6D0B-497F-BCA1-13E76040F8FB}" type="presOf" srcId="{7C878116-712F-4E58-9439-A30636F697BD}" destId="{946C804F-9D6F-4D19-86BC-257C053BAEC5}" srcOrd="1" destOrd="0" presId="urn:microsoft.com/office/officeart/2005/8/layout/list1"/>
    <dgm:cxn modelId="{1E82FF35-07C8-45E4-A4BF-C01EA1927254}" srcId="{5C1D2662-C009-4746-B59D-A20E9E8F2B7F}" destId="{F786D0E5-1D96-498C-84E4-8C28799F22FD}" srcOrd="2" destOrd="0" parTransId="{5A2FD84E-3E70-4783-A1AC-3F6883EDE428}" sibTransId="{CC45440D-22CB-4C43-A07D-B3B0F875598B}"/>
    <dgm:cxn modelId="{AB4B19E3-770D-4F2E-9FB5-7D8F65E79CF2}" type="presOf" srcId="{F786D0E5-1D96-498C-84E4-8C28799F22FD}" destId="{A661CD03-B3DD-49BD-897D-A5F54538ACCF}" srcOrd="0" destOrd="0" presId="urn:microsoft.com/office/officeart/2005/8/layout/list1"/>
    <dgm:cxn modelId="{C44990E7-F049-41B6-869B-E9DBC4AEC02D}" srcId="{5C1D2662-C009-4746-B59D-A20E9E8F2B7F}" destId="{6DF6B40B-1900-4626-9084-1A83A5A8EE22}" srcOrd="4" destOrd="0" parTransId="{7EBD8CCE-F67F-44B2-B86D-52CB2B915566}" sibTransId="{0BE1BF64-95C7-4556-AE56-09BD352AEAF7}"/>
    <dgm:cxn modelId="{B49A71F9-CF6E-403A-9046-75203547F5EA}" type="presOf" srcId="{09154EAC-8623-4C5D-B332-529265D959CD}" destId="{F70142CF-B291-423D-9582-0C4096E63A6D}" srcOrd="0" destOrd="0" presId="urn:microsoft.com/office/officeart/2005/8/layout/list1"/>
    <dgm:cxn modelId="{4E3C4D78-AEF4-468C-A9CA-702D5BE78901}" srcId="{5C1D2662-C009-4746-B59D-A20E9E8F2B7F}" destId="{09154EAC-8623-4C5D-B332-529265D959CD}" srcOrd="1" destOrd="0" parTransId="{AE3D697C-3237-443A-89A0-62E0C52B350F}" sibTransId="{89BDDC51-4DFA-40BA-8721-EAD70682EAA6}"/>
    <dgm:cxn modelId="{FA805DF9-A4D3-4ABE-8434-B5CC7CF595E8}" type="presOf" srcId="{5C1D2662-C009-4746-B59D-A20E9E8F2B7F}" destId="{C7AA489C-F7CC-4A83-BBAF-7261F0539B0F}" srcOrd="0" destOrd="0" presId="urn:microsoft.com/office/officeart/2005/8/layout/list1"/>
    <dgm:cxn modelId="{4176985E-BCFF-4FD2-A001-CACEC658807D}" srcId="{5C1D2662-C009-4746-B59D-A20E9E8F2B7F}" destId="{7C878116-712F-4E58-9439-A30636F697BD}" srcOrd="0" destOrd="0" parTransId="{FD3CE627-ACBF-45DB-A43F-9E44143D76DC}" sibTransId="{F057864E-1953-4EDC-A58D-A49420A2EDF3}"/>
    <dgm:cxn modelId="{70182D89-2FF4-4DCA-B8D6-A4282499EFBC}" srcId="{5C1D2662-C009-4746-B59D-A20E9E8F2B7F}" destId="{8EE928DC-F6A9-4CFC-BC59-22F220F7EE4F}" srcOrd="3" destOrd="0" parTransId="{AE0C9F03-49FE-4AC6-9C97-3E1C370DF021}" sibTransId="{1C137056-8EE0-4F18-84E4-111C4B85BE96}"/>
    <dgm:cxn modelId="{2A736DFB-0AC3-4BBC-B5BA-69081B6EBA65}" type="presOf" srcId="{F786D0E5-1D96-498C-84E4-8C28799F22FD}" destId="{BB44A6BA-01A1-47C0-96B2-CE13C715C575}" srcOrd="1" destOrd="0" presId="urn:microsoft.com/office/officeart/2005/8/layout/list1"/>
    <dgm:cxn modelId="{5475A0E0-54DE-49F7-92C6-A075A3B6F158}" type="presOf" srcId="{6DF6B40B-1900-4626-9084-1A83A5A8EE22}" destId="{99AC9D4F-13CD-4FCF-ADBD-13939A4716AB}" srcOrd="0" destOrd="0" presId="urn:microsoft.com/office/officeart/2005/8/layout/list1"/>
    <dgm:cxn modelId="{A2BBA6F0-A0D8-4198-A29A-FC4D4BFEDA4E}" type="presOf" srcId="{8EE928DC-F6A9-4CFC-BC59-22F220F7EE4F}" destId="{0D47DEE9-1B7D-407A-9608-DBED95936CBE}" srcOrd="1" destOrd="0" presId="urn:microsoft.com/office/officeart/2005/8/layout/list1"/>
    <dgm:cxn modelId="{98ABFA38-C75D-48A5-A436-3596668FAABD}" type="presOf" srcId="{8EE928DC-F6A9-4CFC-BC59-22F220F7EE4F}" destId="{1B15E0B2-9F02-47C8-A850-5B1E84DE5B41}" srcOrd="0" destOrd="0" presId="urn:microsoft.com/office/officeart/2005/8/layout/list1"/>
    <dgm:cxn modelId="{65712C7B-DB90-42E9-A464-FC2B432A720E}" type="presOf" srcId="{09154EAC-8623-4C5D-B332-529265D959CD}" destId="{299F7083-259D-4387-8ED0-9DCAEB938BC6}" srcOrd="1" destOrd="0" presId="urn:microsoft.com/office/officeart/2005/8/layout/list1"/>
    <dgm:cxn modelId="{1C406F96-8C43-4981-9701-C70D6FED62B1}" type="presOf" srcId="{7C878116-712F-4E58-9439-A30636F697BD}" destId="{5C8A1E43-95B9-4A5A-8A14-DEBD7EA2874D}" srcOrd="0" destOrd="0" presId="urn:microsoft.com/office/officeart/2005/8/layout/list1"/>
    <dgm:cxn modelId="{6540EB29-2D53-4AD3-B019-4267DC8BB90E}" type="presOf" srcId="{6DF6B40B-1900-4626-9084-1A83A5A8EE22}" destId="{E65322D9-3931-4439-ADA4-9EB06B28A029}" srcOrd="1" destOrd="0" presId="urn:microsoft.com/office/officeart/2005/8/layout/list1"/>
    <dgm:cxn modelId="{D453EB54-51DC-4FD0-9280-C370D703BB3C}" type="presParOf" srcId="{C7AA489C-F7CC-4A83-BBAF-7261F0539B0F}" destId="{FAD8C078-5718-4194-9E0D-44F3F429837E}" srcOrd="0" destOrd="0" presId="urn:microsoft.com/office/officeart/2005/8/layout/list1"/>
    <dgm:cxn modelId="{A9047D58-4383-4213-9F45-0B4AEAD7F823}" type="presParOf" srcId="{FAD8C078-5718-4194-9E0D-44F3F429837E}" destId="{5C8A1E43-95B9-4A5A-8A14-DEBD7EA2874D}" srcOrd="0" destOrd="0" presId="urn:microsoft.com/office/officeart/2005/8/layout/list1"/>
    <dgm:cxn modelId="{88730CEC-CA7B-4642-B84C-BFCE85970040}" type="presParOf" srcId="{FAD8C078-5718-4194-9E0D-44F3F429837E}" destId="{946C804F-9D6F-4D19-86BC-257C053BAEC5}" srcOrd="1" destOrd="0" presId="urn:microsoft.com/office/officeart/2005/8/layout/list1"/>
    <dgm:cxn modelId="{605DD317-3772-4879-A97D-1E7F99001E39}" type="presParOf" srcId="{C7AA489C-F7CC-4A83-BBAF-7261F0539B0F}" destId="{E6ED02FB-B433-456B-B055-A0365B771BB1}" srcOrd="1" destOrd="0" presId="urn:microsoft.com/office/officeart/2005/8/layout/list1"/>
    <dgm:cxn modelId="{21026F54-1D14-41B8-B627-3A485CAD0D80}" type="presParOf" srcId="{C7AA489C-F7CC-4A83-BBAF-7261F0539B0F}" destId="{284210C5-E36B-4223-8D71-758F3FCA9806}" srcOrd="2" destOrd="0" presId="urn:microsoft.com/office/officeart/2005/8/layout/list1"/>
    <dgm:cxn modelId="{9F8D10E4-139A-4E21-ABC5-E3537DA2C82D}" type="presParOf" srcId="{C7AA489C-F7CC-4A83-BBAF-7261F0539B0F}" destId="{D99C8B31-3199-49EB-A10D-9BD605077E72}" srcOrd="3" destOrd="0" presId="urn:microsoft.com/office/officeart/2005/8/layout/list1"/>
    <dgm:cxn modelId="{D4207AFD-9A48-465E-ACC1-4CC662F14A02}" type="presParOf" srcId="{C7AA489C-F7CC-4A83-BBAF-7261F0539B0F}" destId="{A4C56DCB-065B-42A1-991E-5D12578C0BD9}" srcOrd="4" destOrd="0" presId="urn:microsoft.com/office/officeart/2005/8/layout/list1"/>
    <dgm:cxn modelId="{5AF3468D-A88E-4095-9270-4C7552B76D85}" type="presParOf" srcId="{A4C56DCB-065B-42A1-991E-5D12578C0BD9}" destId="{F70142CF-B291-423D-9582-0C4096E63A6D}" srcOrd="0" destOrd="0" presId="urn:microsoft.com/office/officeart/2005/8/layout/list1"/>
    <dgm:cxn modelId="{13E4E79B-4B6D-4E19-B950-B253CA073BF7}" type="presParOf" srcId="{A4C56DCB-065B-42A1-991E-5D12578C0BD9}" destId="{299F7083-259D-4387-8ED0-9DCAEB938BC6}" srcOrd="1" destOrd="0" presId="urn:microsoft.com/office/officeart/2005/8/layout/list1"/>
    <dgm:cxn modelId="{39555B39-B6F9-4D64-A542-7F4B35BC6623}" type="presParOf" srcId="{C7AA489C-F7CC-4A83-BBAF-7261F0539B0F}" destId="{35BDDAA5-3A72-4846-AF68-7709FC6B33DF}" srcOrd="5" destOrd="0" presId="urn:microsoft.com/office/officeart/2005/8/layout/list1"/>
    <dgm:cxn modelId="{CE35B013-9D43-406E-B406-96FF3FD1BD51}" type="presParOf" srcId="{C7AA489C-F7CC-4A83-BBAF-7261F0539B0F}" destId="{9F565F9C-7588-4A78-BA11-B132AF18E453}" srcOrd="6" destOrd="0" presId="urn:microsoft.com/office/officeart/2005/8/layout/list1"/>
    <dgm:cxn modelId="{39DD3E36-8FDA-4B57-A8CD-D76F6A4D3197}" type="presParOf" srcId="{C7AA489C-F7CC-4A83-BBAF-7261F0539B0F}" destId="{3E0181CE-B844-4582-8ED7-2157013B9774}" srcOrd="7" destOrd="0" presId="urn:microsoft.com/office/officeart/2005/8/layout/list1"/>
    <dgm:cxn modelId="{D6FC8CDA-2855-4B63-9887-E6D65B53198B}" type="presParOf" srcId="{C7AA489C-F7CC-4A83-BBAF-7261F0539B0F}" destId="{93264A79-FA3C-4F61-8DDB-F7095C5364C4}" srcOrd="8" destOrd="0" presId="urn:microsoft.com/office/officeart/2005/8/layout/list1"/>
    <dgm:cxn modelId="{385C5B0E-77BC-4248-9EFB-26C34F8CEC92}" type="presParOf" srcId="{93264A79-FA3C-4F61-8DDB-F7095C5364C4}" destId="{A661CD03-B3DD-49BD-897D-A5F54538ACCF}" srcOrd="0" destOrd="0" presId="urn:microsoft.com/office/officeart/2005/8/layout/list1"/>
    <dgm:cxn modelId="{E2101B0D-9FBA-4719-B6F0-1F51C030A4ED}" type="presParOf" srcId="{93264A79-FA3C-4F61-8DDB-F7095C5364C4}" destId="{BB44A6BA-01A1-47C0-96B2-CE13C715C575}" srcOrd="1" destOrd="0" presId="urn:microsoft.com/office/officeart/2005/8/layout/list1"/>
    <dgm:cxn modelId="{980690F9-5DD2-4269-BED7-29F4860A47F2}" type="presParOf" srcId="{C7AA489C-F7CC-4A83-BBAF-7261F0539B0F}" destId="{C509E3C7-DBBC-43AF-813F-80A79A0C93F5}" srcOrd="9" destOrd="0" presId="urn:microsoft.com/office/officeart/2005/8/layout/list1"/>
    <dgm:cxn modelId="{AED0530D-0A8F-4393-9ED4-B26836151193}" type="presParOf" srcId="{C7AA489C-F7CC-4A83-BBAF-7261F0539B0F}" destId="{333F6623-8CF4-46AF-A9F8-5B7A2C8F07EE}" srcOrd="10" destOrd="0" presId="urn:microsoft.com/office/officeart/2005/8/layout/list1"/>
    <dgm:cxn modelId="{CB01C7AF-C28E-4270-B544-F05131B62701}" type="presParOf" srcId="{C7AA489C-F7CC-4A83-BBAF-7261F0539B0F}" destId="{3ABCB666-1EFB-414F-8F76-90FBC14A9B57}" srcOrd="11" destOrd="0" presId="urn:microsoft.com/office/officeart/2005/8/layout/list1"/>
    <dgm:cxn modelId="{1C403668-EC09-46A7-B821-E60976DA08D5}" type="presParOf" srcId="{C7AA489C-F7CC-4A83-BBAF-7261F0539B0F}" destId="{860607E5-661B-4119-ABE4-96276D88A401}" srcOrd="12" destOrd="0" presId="urn:microsoft.com/office/officeart/2005/8/layout/list1"/>
    <dgm:cxn modelId="{6724531E-0AF8-4580-8285-DD22EF8941AE}" type="presParOf" srcId="{860607E5-661B-4119-ABE4-96276D88A401}" destId="{1B15E0B2-9F02-47C8-A850-5B1E84DE5B41}" srcOrd="0" destOrd="0" presId="urn:microsoft.com/office/officeart/2005/8/layout/list1"/>
    <dgm:cxn modelId="{99581F2A-2823-4215-BD91-B06D9673BC2A}" type="presParOf" srcId="{860607E5-661B-4119-ABE4-96276D88A401}" destId="{0D47DEE9-1B7D-407A-9608-DBED95936CBE}" srcOrd="1" destOrd="0" presId="urn:microsoft.com/office/officeart/2005/8/layout/list1"/>
    <dgm:cxn modelId="{A95F9A9F-852E-480E-9261-B129585DFD81}" type="presParOf" srcId="{C7AA489C-F7CC-4A83-BBAF-7261F0539B0F}" destId="{1251FB1D-E4D8-43CC-A467-5962A020C905}" srcOrd="13" destOrd="0" presId="urn:microsoft.com/office/officeart/2005/8/layout/list1"/>
    <dgm:cxn modelId="{7D1D8B5E-F29A-45D2-BC73-621C93461E9C}" type="presParOf" srcId="{C7AA489C-F7CC-4A83-BBAF-7261F0539B0F}" destId="{5C74D88F-4BE4-42B5-8EAB-ECF3B6202AA8}" srcOrd="14" destOrd="0" presId="urn:microsoft.com/office/officeart/2005/8/layout/list1"/>
    <dgm:cxn modelId="{0A8A0C5B-5506-420A-AA40-6ADC2B42E962}" type="presParOf" srcId="{C7AA489C-F7CC-4A83-BBAF-7261F0539B0F}" destId="{0647A98C-5906-4683-AB79-929F14072104}" srcOrd="15" destOrd="0" presId="urn:microsoft.com/office/officeart/2005/8/layout/list1"/>
    <dgm:cxn modelId="{4E0754FB-86A7-4B56-85EC-CAC24A0C1532}" type="presParOf" srcId="{C7AA489C-F7CC-4A83-BBAF-7261F0539B0F}" destId="{3C566DC5-A631-4FE5-AACE-3270DABC9397}" srcOrd="16" destOrd="0" presId="urn:microsoft.com/office/officeart/2005/8/layout/list1"/>
    <dgm:cxn modelId="{13D61747-C073-4D45-AB73-08CD83DEEB68}" type="presParOf" srcId="{3C566DC5-A631-4FE5-AACE-3270DABC9397}" destId="{99AC9D4F-13CD-4FCF-ADBD-13939A4716AB}" srcOrd="0" destOrd="0" presId="urn:microsoft.com/office/officeart/2005/8/layout/list1"/>
    <dgm:cxn modelId="{87C9439C-B7B8-47A7-86AD-0A608361B494}" type="presParOf" srcId="{3C566DC5-A631-4FE5-AACE-3270DABC9397}" destId="{E65322D9-3931-4439-ADA4-9EB06B28A029}" srcOrd="1" destOrd="0" presId="urn:microsoft.com/office/officeart/2005/8/layout/list1"/>
    <dgm:cxn modelId="{DE781581-65DE-4BE7-A546-74498F88B8F1}" type="presParOf" srcId="{C7AA489C-F7CC-4A83-BBAF-7261F0539B0F}" destId="{6B9F6C0D-9A99-4650-B8B1-76E8FBEA4E58}" srcOrd="17" destOrd="0" presId="urn:microsoft.com/office/officeart/2005/8/layout/list1"/>
    <dgm:cxn modelId="{894B0C4C-7CD9-4922-A59E-BC27D1D4CA9E}" type="presParOf" srcId="{C7AA489C-F7CC-4A83-BBAF-7261F0539B0F}" destId="{C88DF72D-3E88-4960-AC50-7274A740AE26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4210C5-E36B-4223-8D71-758F3FCA9806}">
      <dsp:nvSpPr>
        <dsp:cNvPr id="0" name=""/>
        <dsp:cNvSpPr/>
      </dsp:nvSpPr>
      <dsp:spPr>
        <a:xfrm>
          <a:off x="0" y="599348"/>
          <a:ext cx="338437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6C804F-9D6F-4D19-86BC-257C053BAEC5}">
      <dsp:nvSpPr>
        <dsp:cNvPr id="0" name=""/>
        <dsp:cNvSpPr/>
      </dsp:nvSpPr>
      <dsp:spPr>
        <a:xfrm>
          <a:off x="169053" y="222415"/>
          <a:ext cx="2366749" cy="45073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45" tIns="0" rIns="89545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Запросы в районные СОШ  о предоставлении сведений об успеваемости</a:t>
          </a:r>
          <a:endParaRPr lang="ru-RU" sz="1000" kern="1200" dirty="0"/>
        </a:p>
      </dsp:txBody>
      <dsp:txXfrm>
        <a:off x="191056" y="244418"/>
        <a:ext cx="2322743" cy="406727"/>
      </dsp:txXfrm>
    </dsp:sp>
    <dsp:sp modelId="{9F565F9C-7588-4A78-BA11-B132AF18E453}">
      <dsp:nvSpPr>
        <dsp:cNvPr id="0" name=""/>
        <dsp:cNvSpPr/>
      </dsp:nvSpPr>
      <dsp:spPr>
        <a:xfrm>
          <a:off x="0" y="1198393"/>
          <a:ext cx="338437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9F7083-259D-4387-8ED0-9DCAEB938BC6}">
      <dsp:nvSpPr>
        <dsp:cNvPr id="0" name=""/>
        <dsp:cNvSpPr/>
      </dsp:nvSpPr>
      <dsp:spPr>
        <a:xfrm>
          <a:off x="169053" y="752348"/>
          <a:ext cx="2366749" cy="51984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45" tIns="0" rIns="89545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Выявление семей нуждающихся в доступе к дополнительным ресурсам для улучшения успеваемости</a:t>
          </a:r>
          <a:endParaRPr lang="ru-RU" sz="1000" kern="1200" dirty="0"/>
        </a:p>
      </dsp:txBody>
      <dsp:txXfrm>
        <a:off x="194430" y="777725"/>
        <a:ext cx="2315995" cy="469090"/>
      </dsp:txXfrm>
    </dsp:sp>
    <dsp:sp modelId="{333F6623-8CF4-46AF-A9F8-5B7A2C8F07EE}">
      <dsp:nvSpPr>
        <dsp:cNvPr id="0" name=""/>
        <dsp:cNvSpPr/>
      </dsp:nvSpPr>
      <dsp:spPr>
        <a:xfrm>
          <a:off x="0" y="1550040"/>
          <a:ext cx="338437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44A6BA-01A1-47C0-96B2-CE13C715C575}">
      <dsp:nvSpPr>
        <dsp:cNvPr id="0" name=""/>
        <dsp:cNvSpPr/>
      </dsp:nvSpPr>
      <dsp:spPr>
        <a:xfrm>
          <a:off x="169053" y="1351393"/>
          <a:ext cx="2366749" cy="27244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45" tIns="0" rIns="89545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Выявление проблем социализации ребенка</a:t>
          </a:r>
          <a:endParaRPr lang="ru-RU" sz="1000" kern="1200" dirty="0"/>
        </a:p>
      </dsp:txBody>
      <dsp:txXfrm>
        <a:off x="182353" y="1364693"/>
        <a:ext cx="2340149" cy="245847"/>
      </dsp:txXfrm>
    </dsp:sp>
    <dsp:sp modelId="{5C74D88F-4BE4-42B5-8EAB-ECF3B6202AA8}">
      <dsp:nvSpPr>
        <dsp:cNvPr id="0" name=""/>
        <dsp:cNvSpPr/>
      </dsp:nvSpPr>
      <dsp:spPr>
        <a:xfrm>
          <a:off x="0" y="2078052"/>
          <a:ext cx="3384376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47DEE9-1B7D-407A-9608-DBED95936CBE}">
      <dsp:nvSpPr>
        <dsp:cNvPr id="0" name=""/>
        <dsp:cNvSpPr/>
      </dsp:nvSpPr>
      <dsp:spPr>
        <a:xfrm>
          <a:off x="169053" y="1703040"/>
          <a:ext cx="2366749" cy="44881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45" tIns="0" rIns="89545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Доступ к электронным ресурсам поможет увеличить уровень знаний.</a:t>
          </a:r>
          <a:endParaRPr lang="ru-RU" sz="1000" kern="1200" dirty="0"/>
        </a:p>
      </dsp:txBody>
      <dsp:txXfrm>
        <a:off x="190962" y="1724949"/>
        <a:ext cx="2322931" cy="404993"/>
      </dsp:txXfrm>
    </dsp:sp>
    <dsp:sp modelId="{C88DF72D-3E88-4960-AC50-7274A740AE26}">
      <dsp:nvSpPr>
        <dsp:cNvPr id="0" name=""/>
        <dsp:cNvSpPr/>
      </dsp:nvSpPr>
      <dsp:spPr>
        <a:xfrm>
          <a:off x="0" y="2891944"/>
          <a:ext cx="3384376" cy="126000"/>
        </a:xfrm>
        <a:prstGeom prst="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5322D9-3931-4439-ADA4-9EB06B28A029}">
      <dsp:nvSpPr>
        <dsp:cNvPr id="0" name=""/>
        <dsp:cNvSpPr/>
      </dsp:nvSpPr>
      <dsp:spPr>
        <a:xfrm>
          <a:off x="215813" y="2250250"/>
          <a:ext cx="2366749" cy="734692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45" tIns="0" rIns="89545" bIns="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 состоянию на 1 сентября 2023 года на территории  Прохоровского района проживают 10 неблагополучных семей (27 детей),  15 детей сирот</a:t>
          </a:r>
          <a:endParaRPr lang="ru-RU" sz="1000" kern="1200" dirty="0"/>
        </a:p>
      </dsp:txBody>
      <dsp:txXfrm>
        <a:off x="251678" y="2286115"/>
        <a:ext cx="2295019" cy="6629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4663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4663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E10D6DAF-A093-425E-BF19-D3FB78C996A6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5925" y="1235075"/>
            <a:ext cx="5929313" cy="3335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55399"/>
            <a:ext cx="5409562" cy="3890924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7525"/>
            <a:ext cx="2930574" cy="494663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387525"/>
            <a:ext cx="2930574" cy="494663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43D2ECF8-6407-411E-A0B5-ABFE7D37E0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776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chart" Target="../charts/chart1.xml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363838"/>
            <a:ext cx="2520280" cy="1687818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299609"/>
            <a:ext cx="2520280" cy="16801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91880" y="1203598"/>
            <a:ext cx="5400600" cy="86409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МУНИЦИПАЛЬНЫЙ АКСЕЛЕРАТОР</a:t>
            </a:r>
            <a:b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ПРОЕКТОВ ПО СЕРВИС-ДИЗАЙНУ</a:t>
            </a:r>
            <a:endParaRPr lang="ru-RU" sz="24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55368" y="4515966"/>
            <a:ext cx="568863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БЕЛГОРОДСКАЯ ОБЛАСТЬ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+mj-cs"/>
              </a:rPr>
              <a:t>2023 год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4" cstate="print"/>
          <a:srcRect r="4548" b="8886"/>
          <a:stretch>
            <a:fillRect/>
          </a:stretch>
        </p:blipFill>
        <p:spPr>
          <a:xfrm>
            <a:off x="251519" y="267494"/>
            <a:ext cx="2602575" cy="165618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491880" y="2283718"/>
            <a:ext cx="5400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ЗАЩИТА ПРОЕКТА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491880" y="3003798"/>
            <a:ext cx="5400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+mj-cs"/>
              </a:rPr>
              <a:t>Прохоровский район</a:t>
            </a:r>
            <a:endParaRPr kumimoji="0" lang="ru-RU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ЭМОЦИИ 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Улыбающееся лицо 4"/>
          <p:cNvSpPr/>
          <p:nvPr/>
        </p:nvSpPr>
        <p:spPr>
          <a:xfrm>
            <a:off x="3624514" y="1236492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3624514" y="2244604"/>
            <a:ext cx="914400" cy="936104"/>
          </a:xfrm>
          <a:prstGeom prst="smileyFace">
            <a:avLst>
              <a:gd name="adj" fmla="val 178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3624514" y="3324724"/>
            <a:ext cx="864096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Admin\Downloads\IMG-20230126-WA0005.jpg"/>
          <p:cNvPicPr>
            <a:picLocks noChangeAspect="1" noChangeArrowheads="1"/>
          </p:cNvPicPr>
          <p:nvPr/>
        </p:nvPicPr>
        <p:blipFill>
          <a:blip r:embed="rId2" cstate="print"/>
          <a:srcRect l="16295" t="10801" r="44734"/>
          <a:stretch>
            <a:fillRect/>
          </a:stretch>
        </p:blipFill>
        <p:spPr bwMode="auto">
          <a:xfrm>
            <a:off x="456163" y="1164484"/>
            <a:ext cx="2232248" cy="3240668"/>
          </a:xfrm>
          <a:prstGeom prst="rect">
            <a:avLst/>
          </a:prstGeom>
          <a:noFill/>
        </p:spPr>
      </p:pic>
      <p:pic>
        <p:nvPicPr>
          <p:cNvPr id="9" name="Picture 2" descr="C:\Users\Admin\Downloads\20231102_0957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4714" y="1164484"/>
            <a:ext cx="3147814" cy="314781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08290" y="4548860"/>
            <a:ext cx="5976664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Эмоции были собраны при посещении неблагополучных семей, а также проведении анализа образа жизни ребёнка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8845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ПРОТОТИП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6" name="Picture 2" descr="C:\Users\Admin\Downloads\20231115_141341.jpg"/>
          <p:cNvPicPr>
            <a:picLocks noChangeAspect="1" noChangeArrowheads="1"/>
          </p:cNvPicPr>
          <p:nvPr/>
        </p:nvPicPr>
        <p:blipFill>
          <a:blip r:embed="rId3" cstate="print"/>
          <a:srcRect l="5829" t="1647" r="10066"/>
          <a:stretch>
            <a:fillRect/>
          </a:stretch>
        </p:blipFill>
        <p:spPr bwMode="auto">
          <a:xfrm>
            <a:off x="500035" y="1214428"/>
            <a:ext cx="3571900" cy="3000396"/>
          </a:xfrm>
          <a:prstGeom prst="rect">
            <a:avLst/>
          </a:prstGeom>
          <a:noFill/>
        </p:spPr>
      </p:pic>
      <p:pic>
        <p:nvPicPr>
          <p:cNvPr id="7" name="Picture 2" descr="C:\Users\Admin\Downloads\20231115_160007.jpg"/>
          <p:cNvPicPr>
            <a:picLocks noChangeAspect="1" noChangeArrowheads="1"/>
          </p:cNvPicPr>
          <p:nvPr/>
        </p:nvPicPr>
        <p:blipFill>
          <a:blip r:embed="rId4" cstate="print"/>
          <a:srcRect t="9271"/>
          <a:stretch>
            <a:fillRect/>
          </a:stretch>
        </p:blipFill>
        <p:spPr bwMode="auto">
          <a:xfrm>
            <a:off x="4143372" y="1214428"/>
            <a:ext cx="4635065" cy="30003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2484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ТЕСТИРОВАНИЕ  ПРОТОТИПА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572000" y="1004239"/>
            <a:ext cx="83056" cy="41764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98672" y="2444397"/>
            <a:ext cx="73337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57356" y="1076245"/>
            <a:ext cx="26426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/>
              <a:t>Что понравилось пользователю, показалось ему значимым.</a:t>
            </a:r>
          </a:p>
          <a:p>
            <a:r>
              <a:rPr lang="ru-RU" sz="1100" i="1" dirty="0" smtClean="0"/>
              <a:t>Ребенку понравилась игра из конструктора </a:t>
            </a:r>
            <a:r>
              <a:rPr lang="ru-RU" sz="1100" i="1" dirty="0" err="1" smtClean="0"/>
              <a:t>Лего</a:t>
            </a:r>
            <a:r>
              <a:rPr lang="ru-RU" sz="1100" i="1" dirty="0" smtClean="0"/>
              <a:t>, яркие, красочные конструкции и то, что ему можно построить из блоков собственный мир и окружающих его персонажей.</a:t>
            </a:r>
            <a:endParaRPr lang="ru-RU" sz="11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655056" y="1076245"/>
            <a:ext cx="4165417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b="1" i="1" dirty="0" smtClean="0"/>
              <a:t>Что было не понятно, неудобно или понятно, но не создавало ценность для пользователя.</a:t>
            </a:r>
          </a:p>
          <a:p>
            <a:r>
              <a:rPr lang="ru-RU" sz="1200" i="1" dirty="0" smtClean="0"/>
              <a:t>Правило игры. Чувствовалось некое смущение ребенка.</a:t>
            </a:r>
          </a:p>
          <a:p>
            <a:endParaRPr lang="ru-RU" sz="1200" i="1" dirty="0" smtClean="0"/>
          </a:p>
          <a:p>
            <a:endParaRPr lang="ru-RU" sz="12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928663" y="2428874"/>
            <a:ext cx="357133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i="1" dirty="0" smtClean="0"/>
              <a:t>Какие вопросы возникли у клиента/команды во время тестирования.</a:t>
            </a:r>
          </a:p>
          <a:p>
            <a:r>
              <a:rPr lang="ru-RU" sz="900" b="1" i="1" dirty="0"/>
              <a:t> </a:t>
            </a:r>
            <a:r>
              <a:rPr lang="ru-RU" sz="900" b="1" i="1" dirty="0" smtClean="0"/>
              <a:t>     Вопросы клиента:</a:t>
            </a:r>
          </a:p>
          <a:p>
            <a:pPr marL="171450" indent="-171450">
              <a:buFontTx/>
              <a:buChar char="-"/>
            </a:pPr>
            <a:r>
              <a:rPr lang="ru-RU" sz="900" i="1" dirty="0" smtClean="0"/>
              <a:t>Зачем вам это?</a:t>
            </a:r>
          </a:p>
          <a:p>
            <a:pPr marL="171450" indent="-171450">
              <a:buFontTx/>
              <a:buChar char="-"/>
            </a:pPr>
            <a:r>
              <a:rPr lang="ru-RU" sz="900" i="1" dirty="0" smtClean="0"/>
              <a:t>Вы с каждым ребенком проводите такие игры?</a:t>
            </a:r>
          </a:p>
          <a:p>
            <a:pPr marL="171450" indent="-171450">
              <a:buFontTx/>
              <a:buChar char="-"/>
            </a:pPr>
            <a:r>
              <a:rPr lang="ru-RU" sz="900" i="1" dirty="0" smtClean="0"/>
              <a:t>Есть ли у вас ещё другие игры?</a:t>
            </a:r>
          </a:p>
          <a:p>
            <a:r>
              <a:rPr lang="ru-RU" sz="900" b="1" i="1" dirty="0" smtClean="0"/>
              <a:t>    Вопросы команды:</a:t>
            </a:r>
          </a:p>
          <a:p>
            <a:pPr marL="171450" indent="-171450">
              <a:buFontTx/>
              <a:buChar char="-"/>
            </a:pPr>
            <a:r>
              <a:rPr lang="ru-RU" sz="900" b="1" i="1" dirty="0" smtClean="0"/>
              <a:t>1 блок: </a:t>
            </a:r>
            <a:r>
              <a:rPr lang="ru-RU" sz="900" i="1" dirty="0" smtClean="0"/>
              <a:t>Чем ты занимаешься дома? Сколько человек в твоей семье? В какой местности ты проживаешь? Какие ты выполняешь обязанности дома?</a:t>
            </a:r>
          </a:p>
          <a:p>
            <a:pPr marL="171450" indent="-171450">
              <a:buFontTx/>
              <a:buChar char="-"/>
            </a:pPr>
            <a:r>
              <a:rPr lang="ru-RU" sz="900" b="1" i="1" dirty="0" smtClean="0"/>
              <a:t>2 блок: </a:t>
            </a:r>
            <a:r>
              <a:rPr lang="ru-RU" sz="900" i="1" dirty="0" smtClean="0"/>
              <a:t>Какой у тебя любимый предмет в школе? Где ты делаешь д/з? Чем ты занимаешься в школе? В каких ты занимаешься кружках? Знаешь ли ты телефоны экстренных служб?</a:t>
            </a:r>
          </a:p>
          <a:p>
            <a:pPr marL="171450" indent="-171450">
              <a:buFontTx/>
              <a:buChar char="-"/>
            </a:pPr>
            <a:r>
              <a:rPr lang="ru-RU" sz="900" b="1" i="1" dirty="0" smtClean="0"/>
              <a:t>3 блок: </a:t>
            </a:r>
            <a:r>
              <a:rPr lang="ru-RU" sz="900" i="1" dirty="0" smtClean="0"/>
              <a:t>Сколько у тебя друзей? Как ты проводишь время на улице? Где ты гуляешь с друзьями?</a:t>
            </a:r>
          </a:p>
          <a:p>
            <a:pPr marL="171450" indent="-171450">
              <a:buFontTx/>
              <a:buChar char="-"/>
            </a:pPr>
            <a:r>
              <a:rPr lang="ru-RU" sz="900" b="1" i="1" dirty="0" smtClean="0"/>
              <a:t>4 блок: </a:t>
            </a:r>
            <a:r>
              <a:rPr lang="ru-RU" sz="900" i="1" dirty="0" smtClean="0"/>
              <a:t>Если у тебя братья сестры? Кого из родственников ты знаешь? Расскажи о них. Есть ли у тебя желание убрать лишние детали либо добавить недостающие?</a:t>
            </a:r>
            <a:endParaRPr lang="ru-RU" sz="9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38112" y="2516405"/>
            <a:ext cx="40823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Какие идеи появились во время тестирования у клиента/команды.</a:t>
            </a:r>
          </a:p>
          <a:p>
            <a:pPr marL="171450" indent="-171450">
              <a:buFontTx/>
              <a:buChar char="-"/>
            </a:pPr>
            <a:r>
              <a:rPr lang="ru-RU" sz="1000" i="1" dirty="0"/>
              <a:t>з</a:t>
            </a:r>
            <a:r>
              <a:rPr lang="ru-RU" sz="1000" i="1" dirty="0" smtClean="0"/>
              <a:t>аписать ребенка в дополнительные кружки;</a:t>
            </a:r>
          </a:p>
          <a:p>
            <a:pPr marL="171450" indent="-171450">
              <a:buFontTx/>
              <a:buChar char="-"/>
            </a:pPr>
            <a:r>
              <a:rPr lang="ru-RU" sz="1000" i="1" dirty="0"/>
              <a:t>с</a:t>
            </a:r>
            <a:r>
              <a:rPr lang="ru-RU" sz="1000" i="1" dirty="0" smtClean="0"/>
              <a:t>оздать памятку с номерами телефонов экстренных служб спасения;</a:t>
            </a:r>
          </a:p>
          <a:p>
            <a:pPr marL="171450" indent="-171450">
              <a:buFontTx/>
              <a:buChar char="-"/>
            </a:pPr>
            <a:r>
              <a:rPr lang="ru-RU" sz="1000" i="1" dirty="0"/>
              <a:t>п</a:t>
            </a:r>
            <a:r>
              <a:rPr lang="ru-RU" sz="1000" i="1" dirty="0" smtClean="0"/>
              <a:t>ровести беседу с учителями о проблемах взаимоотношений с одноклассниками;</a:t>
            </a:r>
          </a:p>
          <a:p>
            <a:pPr marL="171450" indent="-171450">
              <a:buFontTx/>
              <a:buChar char="-"/>
            </a:pPr>
            <a:r>
              <a:rPr lang="ru-RU" sz="1000" i="1" dirty="0"/>
              <a:t>п</a:t>
            </a:r>
            <a:r>
              <a:rPr lang="ru-RU" sz="1000" i="1" dirty="0" smtClean="0"/>
              <a:t>ровести беседу с родителями об ответственности за жизнь, здоровье, образование детей.</a:t>
            </a:r>
          </a:p>
          <a:p>
            <a:endParaRPr lang="ru-RU" sz="1000" b="1" i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3651870"/>
            <a:ext cx="1357322" cy="14201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714362"/>
            <a:ext cx="1361404" cy="164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162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421555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ЦЕННОСТНОЕ ПРЕДЛОЖЕНИЕ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6012160" y="699542"/>
            <a:ext cx="2088232" cy="2880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1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ПРОФИЛЬ КЛИЕНТА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331640" y="699542"/>
            <a:ext cx="2088232" cy="2880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1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ЦЕННОСТИ</a:t>
            </a:r>
          </a:p>
        </p:txBody>
      </p:sp>
      <p:sp>
        <p:nvSpPr>
          <p:cNvPr id="8" name="Овал 7"/>
          <p:cNvSpPr/>
          <p:nvPr/>
        </p:nvSpPr>
        <p:spPr>
          <a:xfrm>
            <a:off x="6300192" y="1059582"/>
            <a:ext cx="1584176" cy="1440160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8" idx="2"/>
          </p:cNvCxnSpPr>
          <p:nvPr/>
        </p:nvCxnSpPr>
        <p:spPr>
          <a:xfrm>
            <a:off x="6300192" y="1779662"/>
            <a:ext cx="79208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7092280" y="1131590"/>
            <a:ext cx="360040" cy="6480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092280" y="1779662"/>
            <a:ext cx="360040" cy="6480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092280" y="1635646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Задачи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72200" y="1275606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Выгоды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720" y="1153294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Функции выгоды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372200" y="1923678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Боли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Ромб 22"/>
          <p:cNvSpPr/>
          <p:nvPr/>
        </p:nvSpPr>
        <p:spPr>
          <a:xfrm>
            <a:off x="1763688" y="1513334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омб 23"/>
          <p:cNvSpPr/>
          <p:nvPr/>
        </p:nvSpPr>
        <p:spPr>
          <a:xfrm>
            <a:off x="1979712" y="216140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омб 24"/>
          <p:cNvSpPr/>
          <p:nvPr/>
        </p:nvSpPr>
        <p:spPr>
          <a:xfrm>
            <a:off x="7524328" y="163564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6804248" y="1923678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омб 26"/>
          <p:cNvSpPr/>
          <p:nvPr/>
        </p:nvSpPr>
        <p:spPr>
          <a:xfrm>
            <a:off x="6804248" y="127560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547664" y="1081286"/>
            <a:ext cx="1490464" cy="12744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547664" y="1081286"/>
            <a:ext cx="792088" cy="6480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1619672" y="1729358"/>
            <a:ext cx="720080" cy="57606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28" idx="3"/>
          </p:cNvCxnSpPr>
          <p:nvPr/>
        </p:nvCxnSpPr>
        <p:spPr>
          <a:xfrm flipV="1">
            <a:off x="2339752" y="1718506"/>
            <a:ext cx="698376" cy="1085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Ромб 55"/>
          <p:cNvSpPr/>
          <p:nvPr/>
        </p:nvSpPr>
        <p:spPr>
          <a:xfrm>
            <a:off x="1979712" y="1225302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Ромб 56"/>
          <p:cNvSpPr/>
          <p:nvPr/>
        </p:nvSpPr>
        <p:spPr>
          <a:xfrm>
            <a:off x="4644008" y="163564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79712" y="2571750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Программа сопровождения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051720" y="1945382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Функции помощи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475656" y="1513334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Продукт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83568" y="2571750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Наше решение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1979712" y="285978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4427984" y="2571750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помогает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5724128" y="2859782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611560" y="3003798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который хочет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652120" y="2571750"/>
            <a:ext cx="309634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Ребенку из неблагополучной семьи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907704" y="3291830"/>
            <a:ext cx="6696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467544" y="3363838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тем, что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78" name="Прямая со стрелкой 77"/>
          <p:cNvCxnSpPr/>
          <p:nvPr/>
        </p:nvCxnSpPr>
        <p:spPr>
          <a:xfrm>
            <a:off x="4427984" y="1347614"/>
            <a:ext cx="5040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4427984" y="2067694"/>
            <a:ext cx="5040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2051720" y="2787774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rPr>
              <a:t>название решения</a:t>
            </a:r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2787774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rPr>
              <a:t>краткое описание клиента</a:t>
            </a:r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779912" y="3219822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rPr>
              <a:t>ключевая потребность/задача</a:t>
            </a:r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67544" y="1347614"/>
            <a:ext cx="1008112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Программа сопровождения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3131840" y="1059582"/>
            <a:ext cx="1224136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Определена работа </a:t>
            </a:r>
            <a:r>
              <a:rPr lang="ru-RU" sz="800" dirty="0" err="1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кл</a:t>
            </a: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/рук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Определены действия соц.службы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131840" y="1779662"/>
            <a:ext cx="1224136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Разработана модель психологического сопровождения в школе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932040" y="1059582"/>
            <a:ext cx="1368152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Хорошая успеваемость детей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Занятость в кружках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Социальная поддержка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4932040" y="1779662"/>
            <a:ext cx="1296144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комфортное психологическое состояние детей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7956376" y="1285866"/>
            <a:ext cx="1008112" cy="10715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</a:rPr>
              <a:t>своевременная </a:t>
            </a:r>
            <a:r>
              <a:rPr lang="ru-RU" sz="800" dirty="0" err="1" smtClean="0">
                <a:solidFill>
                  <a:schemeClr val="accent1">
                    <a:lumMod val="75000"/>
                  </a:schemeClr>
                </a:solidFill>
              </a:rPr>
              <a:t>психолого</a:t>
            </a: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</a:rPr>
              <a:t> – педагогическая и  </a:t>
            </a:r>
            <a:r>
              <a:rPr lang="ru-RU" sz="800" dirty="0" err="1" smtClean="0">
                <a:solidFill>
                  <a:schemeClr val="accent1">
                    <a:lumMod val="75000"/>
                  </a:schemeClr>
                </a:solidFill>
              </a:rPr>
              <a:t>медико</a:t>
            </a: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</a:rPr>
              <a:t> – социальная помощь особо нуждающимся детям </a:t>
            </a:r>
            <a:r>
              <a:rPr lang="ru-RU" sz="800" smtClean="0">
                <a:solidFill>
                  <a:schemeClr val="accent1">
                    <a:lumMod val="75000"/>
                  </a:schemeClr>
                </a:solidFill>
              </a:rPr>
              <a:t> и </a:t>
            </a: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</a:rPr>
              <a:t>их семьям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2288348" y="3039801"/>
            <a:ext cx="367240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Адекватно вписываться в общество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pSp>
        <p:nvGrpSpPr>
          <p:cNvPr id="110" name="Группа 109"/>
          <p:cNvGrpSpPr/>
          <p:nvPr/>
        </p:nvGrpSpPr>
        <p:grpSpPr>
          <a:xfrm>
            <a:off x="899592" y="3854214"/>
            <a:ext cx="7920880" cy="432048"/>
            <a:chOff x="899592" y="3867894"/>
            <a:chExt cx="7920880" cy="432048"/>
          </a:xfrm>
        </p:grpSpPr>
        <p:sp>
          <p:nvSpPr>
            <p:cNvPr id="101" name="Прямоугольник 100"/>
            <p:cNvSpPr/>
            <p:nvPr/>
          </p:nvSpPr>
          <p:spPr>
            <a:xfrm>
              <a:off x="4211960" y="3867894"/>
              <a:ext cx="1296144" cy="360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благодаря</a:t>
              </a:r>
              <a:endPara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899592" y="4083918"/>
              <a:ext cx="35283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Прямоугольник 104"/>
            <p:cNvSpPr/>
            <p:nvPr/>
          </p:nvSpPr>
          <p:spPr>
            <a:xfrm>
              <a:off x="1475656" y="4011910"/>
              <a:ext cx="2304256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получить выгоду или избежать «боль»</a:t>
              </a:r>
              <a:endPara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cxnSp>
          <p:nvCxnSpPr>
            <p:cNvPr id="106" name="Прямая соединительная линия 105"/>
            <p:cNvCxnSpPr/>
            <p:nvPr/>
          </p:nvCxnSpPr>
          <p:spPr>
            <a:xfrm>
              <a:off x="5292080" y="4083918"/>
              <a:ext cx="35283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Прямоугольник 106"/>
            <p:cNvSpPr/>
            <p:nvPr/>
          </p:nvSpPr>
          <p:spPr>
            <a:xfrm>
              <a:off x="5868144" y="4011910"/>
              <a:ext cx="2304256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функция решения </a:t>
              </a:r>
              <a:endPara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</p:grpSp>
      <p:sp>
        <p:nvSpPr>
          <p:cNvPr id="108" name="Прямоугольник 107"/>
          <p:cNvSpPr/>
          <p:nvPr/>
        </p:nvSpPr>
        <p:spPr>
          <a:xfrm>
            <a:off x="1500166" y="3579862"/>
            <a:ext cx="30003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Поможет скорректировать сложившиеся внутрисемейные стереотипы взаимоотношений и поведения у членов семьи, находящейся в трудной жизненной ситуации;</a:t>
            </a:r>
            <a:endParaRPr lang="ru-RU" sz="10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5292080" y="3579862"/>
            <a:ext cx="374441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Привлечению к проблемам семьи различные службы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27" name="Рисунок 126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128" name="Рисунок 127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23878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303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МЕТРИКИ ПРОЕКТА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6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0783328"/>
              </p:ext>
            </p:extLst>
          </p:nvPr>
        </p:nvGraphicFramePr>
        <p:xfrm>
          <a:off x="357158" y="1142990"/>
          <a:ext cx="8568952" cy="2215241"/>
        </p:xfrm>
        <a:graphic>
          <a:graphicData uri="http://schemas.openxmlformats.org/drawingml/2006/table">
            <a:tbl>
              <a:tblPr firstRow="1" bandRow="1"/>
              <a:tblGrid>
                <a:gridCol w="4425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993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49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188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232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935081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№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Наименование метрики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Описание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Показатель на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входе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Показатель на выходе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245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Уровень социальной адаптации*</a:t>
                      </a:r>
                      <a:endParaRPr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Проводился опрос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Средняя оценка по </a:t>
                      </a:r>
                      <a:r>
                        <a:rPr lang="ru-RU" sz="1200" kern="120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опроснику</a:t>
                      </a: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не более 2.5 балла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Средняя оценка по </a:t>
                      </a:r>
                      <a:r>
                        <a:rPr lang="ru-RU" sz="1200" kern="120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опроснику</a:t>
                      </a: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не менее 3.5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3442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Уровень воспитанности</a:t>
                      </a:r>
                      <a:endParaRPr lang="ru-RU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Проводилось анкетирование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Средняя оценка по </a:t>
                      </a:r>
                      <a:r>
                        <a:rPr lang="ru-RU" sz="1200" kern="120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опроснику</a:t>
                      </a: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не более 2.5 балла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Средняя оценка по </a:t>
                      </a:r>
                      <a:r>
                        <a:rPr lang="ru-RU" sz="1200" kern="120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опроснику</a:t>
                      </a: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не менее 3.5</a:t>
                      </a:r>
                    </a:p>
                    <a:p>
                      <a:pPr algn="ctr">
                        <a:defRPr/>
                      </a:pP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Рисунок 3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371950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661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ПРОЕКТНЫЙ ПЛАН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 bwMode="auto">
          <a:xfrm>
            <a:off x="696341" y="4861705"/>
            <a:ext cx="7990459" cy="236594"/>
          </a:xfrm>
          <a:prstGeom prst="rightArrow">
            <a:avLst>
              <a:gd name="adj1" fmla="val 20000"/>
              <a:gd name="adj2" fmla="val 84000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sp>
      <p:cxnSp>
        <p:nvCxnSpPr>
          <p:cNvPr id="23" name="Прямая соединительная линия 22"/>
          <p:cNvCxnSpPr>
            <a:cxnSpLocks/>
          </p:cNvCxnSpPr>
          <p:nvPr/>
        </p:nvCxnSpPr>
        <p:spPr bwMode="auto">
          <a:xfrm flipV="1">
            <a:off x="755576" y="2007542"/>
            <a:ext cx="7931224" cy="2544750"/>
          </a:xfrm>
          <a:prstGeom prst="line">
            <a:avLst/>
          </a:prstGeom>
          <a:noFill/>
          <a:ln w="28575" cap="flat" cmpd="sng" algn="ctr">
            <a:solidFill>
              <a:srgbClr val="ED7D31"/>
            </a:solidFill>
            <a:prstDash val="solid"/>
            <a:miter lim="800000"/>
            <a:tailEnd type="arrow" len="med"/>
          </a:ln>
          <a:effectLst/>
        </p:spPr>
      </p:cxnSp>
      <p:cxnSp>
        <p:nvCxnSpPr>
          <p:cNvPr id="24" name="Прямая соединительная линия 23"/>
          <p:cNvCxnSpPr>
            <a:cxnSpLocks/>
          </p:cNvCxnSpPr>
          <p:nvPr/>
        </p:nvCxnSpPr>
        <p:spPr bwMode="auto">
          <a:xfrm>
            <a:off x="2694006" y="4378485"/>
            <a:ext cx="2395" cy="564466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6" name="Прямая соединительная линия 25"/>
          <p:cNvCxnSpPr>
            <a:cxnSpLocks/>
          </p:cNvCxnSpPr>
          <p:nvPr/>
        </p:nvCxnSpPr>
        <p:spPr bwMode="auto">
          <a:xfrm>
            <a:off x="6228184" y="3147814"/>
            <a:ext cx="25062" cy="1768964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sp>
        <p:nvSpPr>
          <p:cNvPr id="29" name="TextBox 28"/>
          <p:cNvSpPr txBox="1"/>
          <p:nvPr/>
        </p:nvSpPr>
        <p:spPr bwMode="auto">
          <a:xfrm>
            <a:off x="753083" y="3209244"/>
            <a:ext cx="2090725" cy="264560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kern="0" dirty="0" smtClean="0">
                <a:solidFill>
                  <a:prstClr val="black"/>
                </a:solidFill>
                <a:cs typeface="Arial"/>
              </a:rPr>
              <a:t>Социальное сопровождение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2" name="TextBox 1"/>
          <p:cNvSpPr txBox="1"/>
          <p:nvPr/>
        </p:nvSpPr>
        <p:spPr bwMode="auto">
          <a:xfrm>
            <a:off x="827584" y="4589825"/>
            <a:ext cx="17203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январь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-апрель 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3271071" y="2427734"/>
            <a:ext cx="2601857" cy="436786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Взаимодействие с содействующими организациями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9" name="TextBox 1"/>
          <p:cNvSpPr txBox="1"/>
          <p:nvPr/>
        </p:nvSpPr>
        <p:spPr bwMode="auto">
          <a:xfrm>
            <a:off x="3122270" y="4519802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май-июль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0" name="TextBox 1"/>
          <p:cNvSpPr txBox="1"/>
          <p:nvPr/>
        </p:nvSpPr>
        <p:spPr bwMode="auto">
          <a:xfrm>
            <a:off x="6462033" y="4552292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а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вгуст-октябрь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6253246" y="1820189"/>
            <a:ext cx="1760429" cy="264560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Социальная адаптация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67544" y="1051818"/>
            <a:ext cx="8219256" cy="591238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ЦЕЛЬ ПРОЕКТА: К октябрю 2024 года сформировать и апробировать систему социального сопровождения 70 % детей- сирот и детей из неблагополучных семей, проживающих на территории Прохоровского района, позволяющую предупредить возможные проблемы и риски социализации </a:t>
            </a:r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7" name="Рисунок 16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18" name="Рисунок 17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34" y="3723878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181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РЕСУРСЫ ПРОЕКТА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34" y="3723878"/>
            <a:ext cx="699542" cy="6995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571472" y="1285866"/>
            <a:ext cx="2862317" cy="209018"/>
          </a:xfrm>
          <a:prstGeom prst="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128"/>
            <a:r>
              <a:rPr lang="ru-RU" sz="1050" dirty="0">
                <a:solidFill>
                  <a:schemeClr val="bg1"/>
                </a:solidFill>
              </a:rPr>
              <a:t>Оказание содействия сторонних </a:t>
            </a:r>
            <a:r>
              <a:rPr lang="ru-RU" sz="1050" dirty="0" smtClean="0">
                <a:solidFill>
                  <a:schemeClr val="bg1"/>
                </a:solidFill>
              </a:rPr>
              <a:t>организаций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1857370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 bwMode="auto">
          <a:xfrm>
            <a:off x="428596" y="1785932"/>
            <a:ext cx="3714776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100" dirty="0" smtClean="0"/>
              <a:t>МКУ «Управление культуры и туризма»;</a:t>
            </a:r>
          </a:p>
          <a:p>
            <a:pPr>
              <a:buFont typeface="Wingdings" pitchFamily="2" charset="2"/>
              <a:buChar char="Ø"/>
            </a:pPr>
            <a:r>
              <a:rPr lang="ru-RU" sz="1100" dirty="0" smtClean="0"/>
              <a:t>МКУ «Управление физической культуры, спорта и молодежной политики»;</a:t>
            </a:r>
          </a:p>
          <a:p>
            <a:pPr>
              <a:buFont typeface="Wingdings" pitchFamily="2" charset="2"/>
              <a:buChar char="Ø"/>
            </a:pPr>
            <a:r>
              <a:rPr lang="ru-RU" sz="1100" dirty="0" smtClean="0"/>
              <a:t>Прохоровская районная общественная организация ветеранов(пенсионеров) войны, труда. Вооруженных Сил и правоохранительных органов;</a:t>
            </a:r>
          </a:p>
          <a:p>
            <a:pPr>
              <a:buFont typeface="Wingdings" pitchFamily="2" charset="2"/>
              <a:buChar char="Ø"/>
            </a:pPr>
            <a:r>
              <a:rPr lang="ru-RU" sz="1100" dirty="0" smtClean="0"/>
              <a:t>ОГБУЗ «Прохоровская ЦРБ»</a:t>
            </a:r>
          </a:p>
          <a:p>
            <a:pPr>
              <a:buFont typeface="Wingdings" pitchFamily="2" charset="2"/>
              <a:buChar char="Ø"/>
            </a:pPr>
            <a:r>
              <a:rPr lang="ru-RU" sz="1100" dirty="0" smtClean="0"/>
              <a:t>Управление образования;</a:t>
            </a:r>
          </a:p>
          <a:p>
            <a:pPr>
              <a:buFont typeface="Wingdings" pitchFamily="2" charset="2"/>
              <a:buChar char="Ø"/>
            </a:pPr>
            <a:r>
              <a:rPr lang="ru-RU" sz="1100" dirty="0" smtClean="0"/>
              <a:t>Администрации городского и сельских поселений</a:t>
            </a:r>
          </a:p>
          <a:p>
            <a:pPr>
              <a:buFont typeface="Wingdings" pitchFamily="2" charset="2"/>
              <a:buChar char="Ø"/>
            </a:pPr>
            <a:r>
              <a:rPr lang="ru-RU" sz="1100" dirty="0" smtClean="0"/>
              <a:t>Российский Красный крест</a:t>
            </a:r>
          </a:p>
          <a:p>
            <a:pPr>
              <a:buFont typeface="Wingdings" pitchFamily="2" charset="2"/>
              <a:buChar char="Ø"/>
            </a:pPr>
            <a:endParaRPr lang="ru-RU" sz="1100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143636" y="1285866"/>
            <a:ext cx="1836204" cy="175667"/>
          </a:xfrm>
          <a:prstGeom prst="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50" dirty="0"/>
              <a:t>Ресурсы</a:t>
            </a:r>
            <a:endParaRPr sz="105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73094260"/>
              </p:ext>
            </p:extLst>
          </p:nvPr>
        </p:nvGraphicFramePr>
        <p:xfrm>
          <a:off x="4860031" y="1714495"/>
          <a:ext cx="4067195" cy="2757630"/>
        </p:xfrm>
        <a:graphic>
          <a:graphicData uri="http://schemas.openxmlformats.org/drawingml/2006/table">
            <a:tbl>
              <a:tblPr firstRow="1" firstCol="1" bandRow="1"/>
              <a:tblGrid>
                <a:gridCol w="1400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46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47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871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76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Ресурсные мероприятия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Количество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Стоимость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Итого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6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/>
                        <a:t>Лечение от алкогольной зависимости родителей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</a:rPr>
                        <a:t>5 000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</a:rPr>
                        <a:t>рублей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55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Помощь в заготовке дров </a:t>
                      </a:r>
                      <a:r>
                        <a:rPr lang="ru-RU" sz="800" dirty="0" smtClean="0"/>
                        <a:t>для семей с печным отоплением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</a:rPr>
                        <a:t>6 000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</a:rPr>
                        <a:t> 000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</a:rPr>
                        <a:t>рублей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7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Оказание гуманитарной помощи (продукты, одежда и т.д.)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2 000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22 000 рублей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</a:tr>
              <a:tr h="3427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r>
                        <a:rPr lang="ru-RU" sz="800" dirty="0" smtClean="0">
                          <a:effectLst/>
                        </a:rPr>
                        <a:t>Приобретение школьных принадлежностей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r>
                        <a:rPr lang="ru-RU" sz="800" dirty="0" smtClean="0">
                          <a:effectLst/>
                        </a:rPr>
                        <a:t>11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4 000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</a:rPr>
                        <a:t>44 000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</a:rPr>
                        <a:t>рублей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27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Частичное погашение задолженностей</a:t>
                      </a:r>
                      <a:r>
                        <a:rPr lang="ru-RU" sz="7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за коммунальные услуги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4 000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20 000 рублей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</a:tr>
              <a:tr h="3427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Ремонт</a:t>
                      </a:r>
                      <a:r>
                        <a:rPr lang="ru-RU" sz="7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жилого помещения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20 000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40 000 рублей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</a:tr>
              <a:tr h="342758">
                <a:tc grid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</a:t>
                      </a:r>
                      <a:r>
                        <a:rPr lang="ru-RU" sz="70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ru-RU" sz="700" baseline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70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143 </a:t>
                      </a:r>
                      <a:r>
                        <a:rPr lang="ru-RU" sz="7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000 рублей</a:t>
                      </a:r>
                      <a:endParaRPr lang="ru-RU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923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МЫ ГОВОРИМ СПАСИБО!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419622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b="1" dirty="0"/>
              <a:t>за что вы благодарите </a:t>
            </a:r>
            <a:r>
              <a:rPr lang="ru-RU" sz="1400" b="1" dirty="0" smtClean="0"/>
              <a:t>себя:</a:t>
            </a:r>
          </a:p>
          <a:p>
            <a:pPr marL="0" indent="0" algn="just">
              <a:buNone/>
            </a:pPr>
            <a:r>
              <a:rPr lang="ru-RU" sz="1400" dirty="0" smtClean="0"/>
              <a:t>-       желание помочь,</a:t>
            </a:r>
            <a:r>
              <a:rPr lang="ru-RU" sz="1400" dirty="0" smtClean="0">
                <a:solidFill>
                  <a:prstClr val="black"/>
                </a:solidFill>
              </a:rPr>
              <a:t> </a:t>
            </a:r>
            <a:r>
              <a:rPr lang="ru-RU" sz="1400" dirty="0">
                <a:solidFill>
                  <a:prstClr val="black"/>
                </a:solidFill>
              </a:rPr>
              <a:t>терпение, интерес к проблемам, </a:t>
            </a:r>
            <a:r>
              <a:rPr lang="ru-RU" sz="1400" dirty="0" smtClean="0">
                <a:solidFill>
                  <a:prstClr val="black"/>
                </a:solidFill>
              </a:rPr>
              <a:t>сплоченность.</a:t>
            </a:r>
            <a:endParaRPr lang="ru-RU" sz="1400" dirty="0" smtClean="0"/>
          </a:p>
          <a:p>
            <a:pPr algn="just"/>
            <a:r>
              <a:rPr lang="ru-RU" sz="1400" b="1" dirty="0" smtClean="0"/>
              <a:t>кого </a:t>
            </a:r>
            <a:r>
              <a:rPr lang="ru-RU" sz="1400" b="1" dirty="0"/>
              <a:t>вы благодарите за помощь, опишите за какую именно </a:t>
            </a:r>
            <a:r>
              <a:rPr lang="ru-RU" sz="1400" b="1" dirty="0" smtClean="0"/>
              <a:t>помощь:</a:t>
            </a:r>
          </a:p>
          <a:p>
            <a:pPr algn="just">
              <a:buFontTx/>
              <a:buChar char="-"/>
            </a:pPr>
            <a:r>
              <a:rPr lang="ru-RU" sz="1400" dirty="0" smtClean="0"/>
              <a:t>Наставника - </a:t>
            </a:r>
            <a:r>
              <a:rPr lang="ru-RU" sz="1400" dirty="0" err="1" smtClean="0"/>
              <a:t>Лашину</a:t>
            </a:r>
            <a:r>
              <a:rPr lang="ru-RU" sz="1400" dirty="0" smtClean="0"/>
              <a:t> Ольгу Сергеевну за моральную и консультационную помощь в работе                          по созданию проекта. </a:t>
            </a:r>
          </a:p>
          <a:p>
            <a:pPr algn="just">
              <a:buFontTx/>
              <a:buChar char="-"/>
            </a:pPr>
            <a:r>
              <a:rPr lang="ru-RU" sz="1400" dirty="0" smtClean="0"/>
              <a:t>Куратора - Чернову Марину Юрьевну за полезную критику созданных нами шагов в проекте, за направление в правильное русло, а также совет </a:t>
            </a:r>
            <a:r>
              <a:rPr lang="ru-RU" sz="1400" smtClean="0"/>
              <a:t>рассмотреть проблему шире.</a:t>
            </a:r>
            <a:endParaRPr lang="ru-RU" sz="1400" dirty="0" smtClean="0"/>
          </a:p>
          <a:p>
            <a:pPr algn="just"/>
            <a:r>
              <a:rPr lang="ru-RU" sz="1400" dirty="0" smtClean="0"/>
              <a:t> </a:t>
            </a:r>
            <a:r>
              <a:rPr lang="ru-RU" sz="1400" b="1" dirty="0" smtClean="0"/>
              <a:t>кого вы </a:t>
            </a:r>
            <a:r>
              <a:rPr lang="ru-RU" sz="1400" b="1" dirty="0"/>
              <a:t>благодарите </a:t>
            </a:r>
            <a:r>
              <a:rPr lang="ru-RU" sz="1400" b="1" dirty="0" smtClean="0"/>
              <a:t>за то, </a:t>
            </a:r>
            <a:r>
              <a:rPr lang="ru-RU" sz="1400" b="1" dirty="0"/>
              <a:t>что узнали </a:t>
            </a:r>
            <a:r>
              <a:rPr lang="ru-RU" sz="1400" b="1" dirty="0" smtClean="0"/>
              <a:t>что-то </a:t>
            </a:r>
            <a:r>
              <a:rPr lang="ru-RU" sz="1400" b="1" dirty="0"/>
              <a:t>новое, чему-то научились, </a:t>
            </a:r>
            <a:r>
              <a:rPr lang="ru-RU" sz="1400" b="1" dirty="0" smtClean="0"/>
              <a:t>напишите</a:t>
            </a:r>
            <a:r>
              <a:rPr lang="ru-RU" sz="1400" b="1" dirty="0"/>
              <a:t>, у кого и чему вы </a:t>
            </a:r>
            <a:r>
              <a:rPr lang="ru-RU" sz="1400" b="1" dirty="0" smtClean="0"/>
              <a:t>научились:</a:t>
            </a:r>
          </a:p>
          <a:p>
            <a:pPr marL="0" indent="0" algn="just">
              <a:buNone/>
            </a:pPr>
            <a:r>
              <a:rPr lang="ru-RU" sz="1400" dirty="0" smtClean="0">
                <a:latin typeface="Cambria Math" pitchFamily="18" charset="0"/>
                <a:ea typeface="Cambria Math" pitchFamily="18" charset="0"/>
              </a:rPr>
              <a:t>-   другие команды муниципального акселератора </a:t>
            </a:r>
            <a:r>
              <a:rPr lang="ru-RU" sz="1400" dirty="0" err="1" smtClean="0">
                <a:latin typeface="Cambria Math" pitchFamily="18" charset="0"/>
                <a:ea typeface="Cambria Math" pitchFamily="18" charset="0"/>
              </a:rPr>
              <a:t>Ракитянского</a:t>
            </a:r>
            <a:r>
              <a:rPr lang="ru-RU" sz="1400" dirty="0" smtClean="0">
                <a:latin typeface="Cambria Math" pitchFamily="18" charset="0"/>
                <a:ea typeface="Cambria Math" pitchFamily="18" charset="0"/>
              </a:rPr>
              <a:t> и Прохоровского районов                          за совместную работу, сравнение результатов, полученный опыт и знания.</a:t>
            </a:r>
          </a:p>
        </p:txBody>
      </p:sp>
      <p:pic>
        <p:nvPicPr>
          <p:cNvPr id="4" name="Рисунок 3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371950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670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СОСТАВ КОМАНДЫ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" name="Рисунок 7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388" y="3714758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Николаева Жанна  Александровна, </a:t>
            </a:r>
          </a:p>
          <a:p>
            <a:pPr algn="ctr"/>
            <a:r>
              <a:rPr lang="ru-RU" sz="1000" dirty="0" smtClean="0"/>
              <a:t>член рабочей группы</a:t>
            </a:r>
          </a:p>
          <a:p>
            <a:pPr algn="ctr"/>
            <a:r>
              <a:rPr lang="ru-RU" sz="1000" dirty="0" smtClean="0"/>
              <a:t>(заведующий отделения социального сопровождения и оказания консультативной помощи)</a:t>
            </a:r>
            <a:endParaRPr lang="ru-RU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3714758"/>
            <a:ext cx="14287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Селиванова Алина Анатольевна</a:t>
            </a:r>
          </a:p>
          <a:p>
            <a:pPr algn="ctr"/>
            <a:r>
              <a:rPr lang="ru-RU" sz="1000" dirty="0" smtClean="0"/>
              <a:t>руководитель</a:t>
            </a:r>
          </a:p>
          <a:p>
            <a:pPr algn="ctr"/>
            <a:r>
              <a:rPr lang="ru-RU" sz="1000" dirty="0" smtClean="0"/>
              <a:t> (начальник отдела назначения и выплат пособий и компенсаций)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4414" y="3714758"/>
            <a:ext cx="1800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Огнева Майя Андреевна, </a:t>
            </a:r>
          </a:p>
          <a:p>
            <a:pPr algn="ctr"/>
            <a:r>
              <a:rPr lang="ru-RU" sz="1000" dirty="0" smtClean="0"/>
              <a:t>член рабочей группы</a:t>
            </a:r>
          </a:p>
          <a:p>
            <a:pPr algn="ctr"/>
            <a:r>
              <a:rPr lang="ru-RU" sz="1000" dirty="0" smtClean="0"/>
              <a:t>(ведущий специалист отдела субсидий и компенсаций на оплату жилищно-коммунальных услуг </a:t>
            </a:r>
          </a:p>
          <a:p>
            <a:pPr algn="ctr"/>
            <a:endParaRPr lang="ru-RU" sz="1000" dirty="0"/>
          </a:p>
        </p:txBody>
      </p:sp>
      <p:pic>
        <p:nvPicPr>
          <p:cNvPr id="10" name="Picture 13" descr="C:\Users\Admin\Downloads\1695388068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857370"/>
            <a:ext cx="1296144" cy="1799630"/>
          </a:xfrm>
          <a:prstGeom prst="rect">
            <a:avLst/>
          </a:prstGeom>
          <a:noFill/>
        </p:spPr>
      </p:pic>
      <p:pic>
        <p:nvPicPr>
          <p:cNvPr id="11" name="Picture 14" descr="C:\Users\Admin\Downloads\1695387787752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857370"/>
            <a:ext cx="1357322" cy="1785950"/>
          </a:xfrm>
          <a:prstGeom prst="rect">
            <a:avLst/>
          </a:prstGeom>
          <a:noFill/>
        </p:spPr>
      </p:pic>
      <p:pic>
        <p:nvPicPr>
          <p:cNvPr id="12" name="Picture 15" descr="C:\Users\Admin\Downloads\Снимок экрана (1)(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1857370"/>
            <a:ext cx="1500198" cy="1800200"/>
          </a:xfrm>
          <a:prstGeom prst="rect">
            <a:avLst/>
          </a:prstGeom>
          <a:noFill/>
        </p:spPr>
      </p:pic>
      <p:pic>
        <p:nvPicPr>
          <p:cNvPr id="13" name="Picture 16" descr="C:\Users\Admin\Downloads\16953902146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1857370"/>
            <a:ext cx="1357322" cy="178595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71802" y="3714758"/>
            <a:ext cx="1428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err="1" smtClean="0"/>
              <a:t>Костяева</a:t>
            </a:r>
            <a:r>
              <a:rPr lang="ru-RU" sz="1000" dirty="0" smtClean="0"/>
              <a:t> Елена Александровна, </a:t>
            </a:r>
          </a:p>
          <a:p>
            <a:pPr algn="ctr"/>
            <a:r>
              <a:rPr lang="ru-RU" sz="1000" dirty="0"/>
              <a:t>ч</a:t>
            </a:r>
            <a:r>
              <a:rPr lang="ru-RU" sz="1000" dirty="0" smtClean="0"/>
              <a:t>лен рабочей группы</a:t>
            </a:r>
          </a:p>
          <a:p>
            <a:pPr algn="ctr"/>
            <a:r>
              <a:rPr lang="ru-RU" sz="1000" dirty="0" smtClean="0"/>
              <a:t>(начальник отдела семьи и опеки)</a:t>
            </a: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9" descr="C:\Users\Пользователь\Downloads\i.jpg"/>
          <p:cNvPicPr>
            <a:picLocks noChangeAspect="1" noChangeArrowheads="1"/>
          </p:cNvPicPr>
          <p:nvPr/>
        </p:nvPicPr>
        <p:blipFill>
          <a:blip r:embed="rId7" cstate="print"/>
          <a:srcRect t="5270"/>
          <a:stretch>
            <a:fillRect/>
          </a:stretch>
        </p:blipFill>
        <p:spPr bwMode="auto">
          <a:xfrm>
            <a:off x="8001024" y="1071552"/>
            <a:ext cx="1142976" cy="207170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 bwMode="auto">
          <a:xfrm>
            <a:off x="8143932" y="3143254"/>
            <a:ext cx="928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Лашина Ольга Сергеевна, </a:t>
            </a:r>
          </a:p>
          <a:p>
            <a:pPr algn="ctr"/>
            <a:r>
              <a:rPr lang="ru-RU" sz="1000" dirty="0" smtClean="0"/>
              <a:t>наставник</a:t>
            </a:r>
            <a:endParaRPr lang="ru-RU" sz="1000" dirty="0"/>
          </a:p>
        </p:txBody>
      </p:sp>
      <p:pic>
        <p:nvPicPr>
          <p:cNvPr id="17" name="Picture 2" descr="C:\Users\Пользователь\Downloads\IMG_20230504_143242_29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-32" y="1071552"/>
            <a:ext cx="1214446" cy="207170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 bwMode="auto">
          <a:xfrm>
            <a:off x="0" y="3221186"/>
            <a:ext cx="1214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Чернова Марина Юрьевна, куратор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ЖИЗНЕННАЯ СИТУАЦИЯ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500034" y="1000114"/>
            <a:ext cx="8229600" cy="51434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Социализация детей-сирот и детей из неблагополучных семей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50057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Часто (лично или через социальные сети) в управление социальной защиты населения Прохоровского района обращаются дети-сироты и дети из неблагополучных семей по различным вопросам, из них 60 % детей имеют низкую успеваемость в школе либо нуждаются в дополнительном образовании.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419622"/>
            <a:ext cx="3532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Топ 5 тем обращений детей сирот и детей из неблагополучных семей</a:t>
            </a:r>
          </a:p>
          <a:p>
            <a:pPr algn="ctr"/>
            <a:r>
              <a:rPr lang="ru-RU" sz="1200" b="1" dirty="0" smtClean="0"/>
              <a:t> за 6 предыдущих месяцев</a:t>
            </a:r>
            <a:endParaRPr lang="ru-RU" sz="1200" b="1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066464750"/>
              </p:ext>
            </p:extLst>
          </p:nvPr>
        </p:nvGraphicFramePr>
        <p:xfrm>
          <a:off x="179512" y="1995686"/>
          <a:ext cx="3168352" cy="2571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2321722660"/>
              </p:ext>
            </p:extLst>
          </p:nvPr>
        </p:nvGraphicFramePr>
        <p:xfrm>
          <a:off x="5508104" y="1419622"/>
          <a:ext cx="3384376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1" name="Picture 3" descr="C:\Users\Admin\Desktop\1647019030_37-kartinkin-net-p-kartinki-uchenikov-dlya-prezentatsii-4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2931790"/>
            <a:ext cx="2345012" cy="1635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СИСТЕМЫ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44572" y="1357304"/>
            <a:ext cx="1368152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Ближний круг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родители, близкие родственники (бабушки, дедушки, братья, сестры)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72764" y="1357304"/>
            <a:ext cx="1656184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Дальний круг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Друзья, учителя, сверстники, органы местного самоуправления (специалисты социальной защиты населения, комплексного центра, управления спорта, культуры)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88988" y="1357304"/>
            <a:ext cx="1368152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Фактор влияния, барьеры, ограничения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44572" y="3445536"/>
            <a:ext cx="1562472" cy="141845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не могу найти общий  язык с родителями;</a:t>
            </a:r>
          </a:p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дефицит внимания родителей</a:t>
            </a:r>
          </a:p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 запреты;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72764" y="3373528"/>
            <a:ext cx="1634480" cy="151216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конфликты со сверстниками;</a:t>
            </a:r>
          </a:p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 насмешки одноклассников;</a:t>
            </a:r>
          </a:p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учитель не воспринимает всерьёз;</a:t>
            </a:r>
          </a:p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безразличие к учебе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72964" y="3373528"/>
            <a:ext cx="1728192" cy="151216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Отсутствие возможности посещать дополнительные кружки;</a:t>
            </a:r>
          </a:p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отсутствие денежных средств;</a:t>
            </a:r>
          </a:p>
          <a:p>
            <a:pPr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постановка на профилактический учет</a:t>
            </a:r>
          </a:p>
          <a:p>
            <a:pPr algn="ctr">
              <a:buFontTx/>
              <a:buChar char="-"/>
            </a:pPr>
            <a:endParaRPr lang="ru-RU" sz="1100" dirty="0"/>
          </a:p>
        </p:txBody>
      </p:sp>
      <p:pic>
        <p:nvPicPr>
          <p:cNvPr id="11" name="Picture 2" descr="C:\Users\Admin\Downloads\IMG_20231026_115218.jpg"/>
          <p:cNvPicPr>
            <a:picLocks noChangeAspect="1" noChangeArrowheads="1"/>
          </p:cNvPicPr>
          <p:nvPr/>
        </p:nvPicPr>
        <p:blipFill>
          <a:blip r:embed="rId2" cstate="print"/>
          <a:srcRect l="3801" t="2401" r="17450"/>
          <a:stretch>
            <a:fillRect/>
          </a:stretch>
        </p:blipFill>
        <p:spPr bwMode="auto">
          <a:xfrm>
            <a:off x="108676" y="1357304"/>
            <a:ext cx="3563485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634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ГИПОТЕЗА  ИССЛЕДОВАНИЯ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313" t="47900" r="31494" b="8001"/>
          <a:stretch/>
        </p:blipFill>
        <p:spPr>
          <a:xfrm>
            <a:off x="1475656" y="1203598"/>
            <a:ext cx="5770114" cy="38164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03848" y="1059582"/>
            <a:ext cx="9144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Социализация детей.</a:t>
            </a:r>
            <a:endParaRPr lang="ru-RU" sz="9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342" y="1419622"/>
            <a:ext cx="107391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Улучшение качества жизни ребенка, психологический комфорт, повышение успеваемости </a:t>
            </a:r>
            <a:endParaRPr lang="ru-RU" sz="9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66466" y="2139702"/>
            <a:ext cx="102379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Социальное сопровождение семьи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04248" y="1059582"/>
            <a:ext cx="1080120" cy="72008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Повышение уровня социализации</a:t>
            </a:r>
            <a:endParaRPr lang="ru-RU" sz="9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04248" y="1779661"/>
            <a:ext cx="1080120" cy="85360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Указания учителя, консультации специалистов социальных служб, требования ФГОС</a:t>
            </a:r>
            <a:endParaRPr lang="ru-RU" sz="9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347864" y="2787774"/>
            <a:ext cx="936104" cy="720080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Сложно адаптироваться в социальной жизни</a:t>
            </a:r>
            <a:endParaRPr lang="ru-RU" sz="9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987824" y="3507854"/>
            <a:ext cx="1296144" cy="1008112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Дети- сироты и дети из неблагополучных семей не осознают, что снижение успеваемости  влияет на адаптацию в социальной жизни </a:t>
            </a:r>
            <a:endParaRPr lang="ru-RU" sz="9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60232" y="2859782"/>
            <a:ext cx="2304256" cy="20882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Возможно, когда дети-сироты и дети из неблагополучных семей  сталкиваются с отсутствием доступа к дополнительной информации по изученным предметам, следствием чего является снижение успеваемости в обучении, что в итоге может негативно сказаться на социализации ребенка и привести к </a:t>
            </a:r>
            <a:r>
              <a:rPr lang="ru-RU" sz="900" dirty="0" err="1" smtClean="0"/>
              <a:t>ассоциальному</a:t>
            </a:r>
            <a:r>
              <a:rPr lang="ru-RU" sz="900" dirty="0" smtClean="0"/>
              <a:t> образу  жизни. Возникают  проблемы; возможно затруднение </a:t>
            </a:r>
            <a:r>
              <a:rPr lang="ru-RU" sz="900" dirty="0" err="1" smtClean="0"/>
              <a:t>профинтеллектуального</a:t>
            </a:r>
            <a:r>
              <a:rPr lang="ru-RU" sz="900" dirty="0" smtClean="0"/>
              <a:t> и личностного развития, профессионального самоопределения , дальнейшего профессионального образования и трудоустройства.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xmlns="" val="166760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ПРОЖИВАНИЕ ОПЫТА/ ГЛУБИННОЕ ИНТЕРВЬЮ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Picture 2" descr="C:\Users\Admin\Downloads\16977782784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143122"/>
            <a:ext cx="1357322" cy="1712299"/>
          </a:xfrm>
          <a:prstGeom prst="rect">
            <a:avLst/>
          </a:prstGeom>
          <a:noFill/>
        </p:spPr>
      </p:pic>
      <p:pic>
        <p:nvPicPr>
          <p:cNvPr id="8" name="Picture 3" descr="C:\Users\Admin\Downloads\IMG_20231017_144630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2143122"/>
            <a:ext cx="1386976" cy="1849301"/>
          </a:xfrm>
          <a:prstGeom prst="rect">
            <a:avLst/>
          </a:prstGeom>
          <a:noFill/>
        </p:spPr>
      </p:pic>
      <p:pic>
        <p:nvPicPr>
          <p:cNvPr id="9" name="Picture 4" descr="C:\Users\Admin\Downloads\Интервью Бычк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285998"/>
            <a:ext cx="1428760" cy="1591016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2571736" y="1071552"/>
            <a:ext cx="1798490" cy="936104"/>
          </a:xfrm>
          <a:prstGeom prst="wedgeRoundRectCallou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Почему ты вообще учишься?</a:t>
            </a:r>
            <a:r>
              <a:rPr lang="ru-RU" sz="1000" dirty="0" smtClean="0"/>
              <a:t> </a:t>
            </a:r>
          </a:p>
          <a:p>
            <a:pPr algn="ctr"/>
            <a:r>
              <a:rPr lang="ru-RU" sz="1000" dirty="0" smtClean="0"/>
              <a:t>Илья, 13 лет: «Хочу стать грамотным.»</a:t>
            </a:r>
            <a:endParaRPr lang="ru-RU" sz="1000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4714876" y="1071552"/>
            <a:ext cx="2160240" cy="108012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Как ты считаешь, что тебе мешает учиться лучше?</a:t>
            </a:r>
          </a:p>
          <a:p>
            <a:pPr algn="ctr"/>
            <a:r>
              <a:rPr lang="ru-RU" sz="1000" b="1" dirty="0" smtClean="0"/>
              <a:t>Ольга, 22 года: «Отсутствует желание. Не считаю нужным»</a:t>
            </a:r>
            <a:endParaRPr lang="ru-RU" sz="1000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072330" y="1071552"/>
            <a:ext cx="1872208" cy="1008112"/>
          </a:xfrm>
          <a:prstGeom prst="wedgeRoundRectCallou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Как часто вы проверяете выполнение домашнего задания своего ребёнка?</a:t>
            </a:r>
          </a:p>
          <a:p>
            <a:pPr algn="ctr"/>
            <a:r>
              <a:rPr lang="ru-RU" sz="1000" b="1" dirty="0" smtClean="0"/>
              <a:t>Татьяна, 42 года: «Очень редко, потому что я допоздна работаю»</a:t>
            </a:r>
            <a:endParaRPr lang="ru-RU" sz="1000" dirty="0"/>
          </a:p>
        </p:txBody>
      </p:sp>
      <p:pic>
        <p:nvPicPr>
          <p:cNvPr id="13" name="Picture 2" descr="C:\Users\Admin\Downloads\9D84AB12-8AEC-4062-9024-FFB46475F8E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285866"/>
            <a:ext cx="1674186" cy="2232248"/>
          </a:xfrm>
          <a:prstGeom prst="rect">
            <a:avLst/>
          </a:prstGeom>
          <a:noFill/>
        </p:spPr>
      </p:pic>
      <p:pic>
        <p:nvPicPr>
          <p:cNvPr id="14" name="Picture 3" descr="C:\Users\Admin\Downloads\16878533282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429006"/>
            <a:ext cx="2857520" cy="1573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0899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КОМПАС  ПЕРСОН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2" descr="C:\Users\Admin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 l="17464" t="17035" r="17463" b="19082"/>
          <a:stretch>
            <a:fillRect/>
          </a:stretch>
        </p:blipFill>
        <p:spPr bwMode="auto">
          <a:xfrm>
            <a:off x="5904242" y="2407214"/>
            <a:ext cx="1073274" cy="1080120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6408298" y="1975166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6984362" y="1759142"/>
            <a:ext cx="648072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128378" y="2983278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984362" y="3487334"/>
            <a:ext cx="792088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112154" y="3559342"/>
            <a:ext cx="72008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112154" y="2983278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184162" y="1975166"/>
            <a:ext cx="576064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7776450" y="1039062"/>
            <a:ext cx="93610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подросток</a:t>
            </a:r>
            <a:endParaRPr lang="ru-RU" sz="1100" dirty="0"/>
          </a:p>
        </p:txBody>
      </p:sp>
      <p:sp>
        <p:nvSpPr>
          <p:cNvPr id="14" name="Овал 13"/>
          <p:cNvSpPr/>
          <p:nvPr/>
        </p:nvSpPr>
        <p:spPr>
          <a:xfrm>
            <a:off x="8064482" y="2479222"/>
            <a:ext cx="100811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Не многодетные семьи</a:t>
            </a:r>
            <a:endParaRPr lang="ru-RU" sz="1100" dirty="0"/>
          </a:p>
        </p:txBody>
      </p:sp>
      <p:sp>
        <p:nvSpPr>
          <p:cNvPr id="15" name="Овал 14"/>
          <p:cNvSpPr/>
          <p:nvPr/>
        </p:nvSpPr>
        <p:spPr>
          <a:xfrm>
            <a:off x="7776450" y="3919382"/>
            <a:ext cx="115212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Неполные семьи</a:t>
            </a:r>
            <a:endParaRPr lang="ru-RU" sz="1100" dirty="0"/>
          </a:p>
        </p:txBody>
      </p:sp>
      <p:sp>
        <p:nvSpPr>
          <p:cNvPr id="16" name="Овал 15"/>
          <p:cNvSpPr/>
          <p:nvPr/>
        </p:nvSpPr>
        <p:spPr>
          <a:xfrm>
            <a:off x="5832234" y="1111070"/>
            <a:ext cx="108012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мальчик</a:t>
            </a:r>
            <a:endParaRPr lang="ru-RU" sz="1100" dirty="0"/>
          </a:p>
        </p:txBody>
      </p:sp>
      <p:sp>
        <p:nvSpPr>
          <p:cNvPr id="17" name="Овал 16"/>
          <p:cNvSpPr/>
          <p:nvPr/>
        </p:nvSpPr>
        <p:spPr>
          <a:xfrm>
            <a:off x="5976250" y="4207414"/>
            <a:ext cx="1008112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девочка</a:t>
            </a:r>
            <a:endParaRPr lang="ru-RU" sz="1100" dirty="0"/>
          </a:p>
        </p:txBody>
      </p:sp>
      <p:sp>
        <p:nvSpPr>
          <p:cNvPr id="18" name="Овал 17"/>
          <p:cNvSpPr/>
          <p:nvPr/>
        </p:nvSpPr>
        <p:spPr>
          <a:xfrm>
            <a:off x="4320066" y="3919382"/>
            <a:ext cx="1080120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родитель</a:t>
            </a:r>
            <a:endParaRPr lang="ru-RU" sz="1100" dirty="0"/>
          </a:p>
        </p:txBody>
      </p:sp>
      <p:sp>
        <p:nvSpPr>
          <p:cNvPr id="19" name="Овал 18"/>
          <p:cNvSpPr/>
          <p:nvPr/>
        </p:nvSpPr>
        <p:spPr>
          <a:xfrm>
            <a:off x="4104042" y="255123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Многодетные семьи</a:t>
            </a:r>
            <a:endParaRPr lang="ru-RU" sz="1100" dirty="0"/>
          </a:p>
        </p:txBody>
      </p:sp>
      <p:sp>
        <p:nvSpPr>
          <p:cNvPr id="20" name="Овал 19"/>
          <p:cNvSpPr/>
          <p:nvPr/>
        </p:nvSpPr>
        <p:spPr>
          <a:xfrm>
            <a:off x="4320066" y="125508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Полная семья</a:t>
            </a:r>
            <a:endParaRPr lang="ru-RU" sz="1100" dirty="0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85720" y="1142990"/>
          <a:ext cx="3714776" cy="3863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  <a:gridCol w="1857388"/>
              </a:tblGrid>
              <a:tr h="1983009">
                <a:tc>
                  <a:txBody>
                    <a:bodyPr/>
                    <a:lstStyle/>
                    <a:p>
                      <a:pPr marL="228600" indent="-228600">
                        <a:buFont typeface="Calibri" pitchFamily="34" charset="0"/>
                        <a:buNone/>
                      </a:pPr>
                      <a:r>
                        <a:rPr lang="ru-RU" sz="1050" baseline="0" dirty="0" smtClean="0"/>
                        <a:t>1. Подросток из полной семьи</a:t>
                      </a:r>
                    </a:p>
                    <a:p>
                      <a:pPr marL="228600" indent="-228600">
                        <a:buFontTx/>
                        <a:buChar char="-"/>
                      </a:pPr>
                      <a:r>
                        <a:rPr lang="ru-RU" sz="1050" baseline="0" dirty="0" smtClean="0"/>
                        <a:t>нормальная самооценка;</a:t>
                      </a:r>
                    </a:p>
                    <a:p>
                      <a:pPr marL="228600" indent="-228600">
                        <a:buFont typeface="Calibri" pitchFamily="34" charset="0"/>
                        <a:buNone/>
                      </a:pPr>
                      <a:r>
                        <a:rPr lang="ru-RU" sz="1050" baseline="0" dirty="0" smtClean="0"/>
                        <a:t>- ощущение семейного комфорта;</a:t>
                      </a:r>
                    </a:p>
                    <a:p>
                      <a:pPr marL="228600" indent="-228600">
                        <a:buFont typeface="Calibri" pitchFamily="34" charset="0"/>
                        <a:buNone/>
                      </a:pPr>
                      <a:r>
                        <a:rPr lang="ru-RU" sz="1050" baseline="0" dirty="0" smtClean="0"/>
                        <a:t>- умеренный дефицит родительского внимания;</a:t>
                      </a:r>
                    </a:p>
                    <a:p>
                      <a:pPr marL="228600" indent="-228600">
                        <a:buFont typeface="Calibri" pitchFamily="34" charset="0"/>
                        <a:buNone/>
                      </a:pPr>
                      <a:r>
                        <a:rPr lang="ru-RU" sz="1050" baseline="0" dirty="0" smtClean="0"/>
                        <a:t>-чувство защищенности;</a:t>
                      </a:r>
                    </a:p>
                    <a:p>
                      <a:pPr marL="228600" indent="-228600">
                        <a:buFont typeface="Calibri" pitchFamily="34" charset="0"/>
                        <a:buNone/>
                      </a:pPr>
                      <a:r>
                        <a:rPr lang="ru-RU" sz="1050" baseline="0" dirty="0" smtClean="0"/>
                        <a:t>-умеренный уровень социализации.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050" dirty="0" smtClean="0"/>
                        <a:t>2. Родитель из полной семья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050" baseline="0" dirty="0" smtClean="0"/>
                        <a:t>родительские обязанности распределены;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050" baseline="0" dirty="0" smtClean="0"/>
                        <a:t>материальное положение семьи лучше;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050" baseline="0" dirty="0" smtClean="0"/>
                        <a:t>Женщина  является жертвой домашнего насилия;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050" baseline="0" dirty="0" smtClean="0"/>
                        <a:t>ощущение комфорта.</a:t>
                      </a:r>
                      <a:endParaRPr lang="ru-RU" sz="1050" dirty="0" smtClean="0"/>
                    </a:p>
                  </a:txBody>
                  <a:tcPr/>
                </a:tc>
              </a:tr>
              <a:tr h="1762633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050" dirty="0" smtClean="0"/>
                        <a:t>3.</a:t>
                      </a:r>
                      <a:r>
                        <a:rPr lang="ru-RU" sz="1050" baseline="0" dirty="0" smtClean="0"/>
                        <a:t> Подросток из неполной семьи</a:t>
                      </a:r>
                      <a:endParaRPr lang="ru-RU" sz="1050" dirty="0" smtClean="0"/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50" dirty="0" smtClean="0"/>
                        <a:t>заниженная самооценка</a:t>
                      </a:r>
                      <a:r>
                        <a:rPr lang="ru-RU" sz="1050" baseline="0" dirty="0" smtClean="0"/>
                        <a:t>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50" baseline="0" dirty="0" err="1" smtClean="0"/>
                        <a:t>психоэмоциональное</a:t>
                      </a:r>
                      <a:r>
                        <a:rPr lang="ru-RU" sz="1050" baseline="0" dirty="0" smtClean="0"/>
                        <a:t> напряжение;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50" baseline="0" dirty="0" smtClean="0"/>
                        <a:t>выраженный дефицит родительского внимания;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ru-RU" sz="1050" baseline="0" dirty="0" smtClean="0"/>
                        <a:t>-ребенок чувствует  беззащитным, одиноким;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ru-RU" sz="1050" baseline="0" dirty="0" smtClean="0"/>
                        <a:t>- низкий уровень социализации.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050" baseline="0" dirty="0" smtClean="0"/>
                        <a:t>4. Родитель из неполной семьи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050" baseline="0" dirty="0" smtClean="0"/>
                        <a:t>ответственность ложится на одного родителя;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050" baseline="0" dirty="0" smtClean="0"/>
                        <a:t>материальные трудности;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050" baseline="0" dirty="0" smtClean="0"/>
                        <a:t>отсутствие страха;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050" baseline="0" dirty="0" err="1" smtClean="0"/>
                        <a:t>психоэмоциональное</a:t>
                      </a:r>
                      <a:r>
                        <a:rPr lang="ru-RU" sz="1050" baseline="0" dirty="0" smtClean="0"/>
                        <a:t> напряжение.</a:t>
                      </a:r>
                      <a:endParaRPr lang="ru-RU" sz="1050" dirty="0" smtClean="0"/>
                    </a:p>
                    <a:p>
                      <a:pPr>
                        <a:buFontTx/>
                        <a:buNone/>
                      </a:pPr>
                      <a:endParaRPr lang="ru-RU" sz="105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2455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ПЕРСОНА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5" name="Picture 2" descr="C:\Users\Admin\Desktop\images.jpg"/>
          <p:cNvPicPr>
            <a:picLocks noChangeAspect="1" noChangeArrowheads="1"/>
          </p:cNvPicPr>
          <p:nvPr/>
        </p:nvPicPr>
        <p:blipFill>
          <a:blip r:embed="rId3" cstate="print"/>
          <a:srcRect l="10526" t="20544" r="10526"/>
          <a:stretch>
            <a:fillRect/>
          </a:stretch>
        </p:blipFill>
        <p:spPr bwMode="auto">
          <a:xfrm>
            <a:off x="3779912" y="1831720"/>
            <a:ext cx="1080120" cy="1671072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3786182" y="785800"/>
            <a:ext cx="1440160" cy="648072"/>
          </a:xfrm>
          <a:prstGeom prst="wedgeEllipseCallout">
            <a:avLst>
              <a:gd name="adj1" fmla="val -12118"/>
              <a:gd name="adj2" fmla="val 970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Кто я?</a:t>
            </a:r>
          </a:p>
          <a:p>
            <a:pPr algn="ctr"/>
            <a:r>
              <a:rPr lang="ru-RU" sz="1100" dirty="0" smtClean="0"/>
              <a:t>Ваня, 13 лет, ученик</a:t>
            </a:r>
            <a:endParaRPr lang="ru-RU" sz="1100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5148064" y="823608"/>
            <a:ext cx="1800273" cy="936104"/>
          </a:xfrm>
          <a:prstGeom prst="wedgeEllipseCallout">
            <a:avLst>
              <a:gd name="adj1" fmla="val -60670"/>
              <a:gd name="adj2" fmla="val 887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Мой девиз</a:t>
            </a:r>
          </a:p>
          <a:p>
            <a:pPr algn="ctr"/>
            <a:r>
              <a:rPr lang="ru-RU" sz="1100" dirty="0" smtClean="0"/>
              <a:t>«Всё плохо  и будет ещё хуже»</a:t>
            </a:r>
          </a:p>
          <a:p>
            <a:pPr algn="ctr"/>
            <a:endParaRPr lang="ru-RU" sz="1200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6156176" y="1543688"/>
            <a:ext cx="2304256" cy="1080120"/>
          </a:xfrm>
          <a:prstGeom prst="wedgeEllipseCallout">
            <a:avLst>
              <a:gd name="adj1" fmla="val -100510"/>
              <a:gd name="adj2" fmla="val 569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Обо мне</a:t>
            </a:r>
          </a:p>
          <a:p>
            <a:pPr algn="ctr"/>
            <a:r>
              <a:rPr lang="ru-RU" sz="1100" dirty="0" smtClean="0"/>
              <a:t>Живу с мамой, братьями и сёстрами. Учусь в сельской школе в 7 классе</a:t>
            </a:r>
            <a:endParaRPr lang="ru-RU" sz="1100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5940152" y="2623808"/>
            <a:ext cx="1944216" cy="936104"/>
          </a:xfrm>
          <a:prstGeom prst="wedgeEllipseCallout">
            <a:avLst>
              <a:gd name="adj1" fmla="val -95069"/>
              <a:gd name="adj2" fmla="val -57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 smtClean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Со мной произошло:</a:t>
            </a:r>
          </a:p>
          <a:p>
            <a:pPr algn="ctr"/>
            <a:r>
              <a:rPr lang="ru-RU" sz="1100" dirty="0" smtClean="0"/>
              <a:t>Переезд в другое поселение. Поход в новую школу</a:t>
            </a:r>
          </a:p>
          <a:p>
            <a:pPr algn="ctr"/>
            <a:endParaRPr lang="ru-RU" sz="1100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5220072" y="3559912"/>
            <a:ext cx="2808312" cy="1152128"/>
          </a:xfrm>
          <a:prstGeom prst="wedgeEllipseCallout">
            <a:avLst>
              <a:gd name="adj1" fmla="val -60013"/>
              <a:gd name="adj2" fmla="val -441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 smtClean="0"/>
          </a:p>
          <a:p>
            <a:pPr algn="ctr"/>
            <a:endParaRPr lang="ru-RU" sz="1100" dirty="0" smtClean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Теперь я должен сделать:</a:t>
            </a:r>
          </a:p>
          <a:p>
            <a:pPr algn="ctr"/>
            <a:r>
              <a:rPr lang="ru-RU" sz="1100" dirty="0" smtClean="0"/>
              <a:t>Найти общий язык с одноклассниками, познакомиться с учителями</a:t>
            </a:r>
          </a:p>
          <a:p>
            <a:pPr algn="ctr"/>
            <a:endParaRPr lang="ru-RU" sz="1100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3131840" y="3991960"/>
            <a:ext cx="2088232" cy="1080120"/>
          </a:xfrm>
          <a:prstGeom prst="wedgeEllipseCallout">
            <a:avLst>
              <a:gd name="adj1" fmla="val 10935"/>
              <a:gd name="adj2" fmla="val -824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Меня огорчает и бесит:</a:t>
            </a:r>
          </a:p>
          <a:p>
            <a:pPr algn="ctr"/>
            <a:r>
              <a:rPr lang="ru-RU" sz="1100" dirty="0" smtClean="0"/>
              <a:t>Я не хотел менять местожительства и школу</a:t>
            </a:r>
            <a:endParaRPr lang="ru-RU" sz="1100" dirty="0"/>
          </a:p>
        </p:txBody>
      </p:sp>
      <p:sp>
        <p:nvSpPr>
          <p:cNvPr id="12" name="Овальная выноска 11"/>
          <p:cNvSpPr/>
          <p:nvPr/>
        </p:nvSpPr>
        <p:spPr>
          <a:xfrm>
            <a:off x="1187624" y="3559912"/>
            <a:ext cx="2304256" cy="936104"/>
          </a:xfrm>
          <a:prstGeom prst="wedgeEllipseCallout">
            <a:avLst>
              <a:gd name="adj1" fmla="val 57695"/>
              <a:gd name="adj2" fmla="val -45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И я не понимаю:</a:t>
            </a:r>
          </a:p>
          <a:p>
            <a:pPr algn="ctr"/>
            <a:r>
              <a:rPr lang="ru-RU" sz="1100" dirty="0" smtClean="0"/>
              <a:t>Почему мама не учла моё мнение</a:t>
            </a:r>
            <a:endParaRPr lang="ru-RU" sz="1100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611560" y="2695816"/>
            <a:ext cx="2592288" cy="936104"/>
          </a:xfrm>
          <a:prstGeom prst="wedgeEllipseCallout">
            <a:avLst>
              <a:gd name="adj1" fmla="val 66314"/>
              <a:gd name="adj2" fmla="val -234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При этом я хочу:</a:t>
            </a:r>
          </a:p>
          <a:p>
            <a:pPr algn="ctr"/>
            <a:r>
              <a:rPr lang="ru-RU" sz="1100" dirty="0" smtClean="0"/>
              <a:t>Найти новых друзей, привыкнуть к новому мест, быть нужным</a:t>
            </a:r>
            <a:endParaRPr lang="ru-RU" sz="1100" dirty="0"/>
          </a:p>
        </p:txBody>
      </p:sp>
      <p:sp>
        <p:nvSpPr>
          <p:cNvPr id="14" name="Овальная выноска 13"/>
          <p:cNvSpPr/>
          <p:nvPr/>
        </p:nvSpPr>
        <p:spPr>
          <a:xfrm>
            <a:off x="827584" y="1471680"/>
            <a:ext cx="2448272" cy="1152128"/>
          </a:xfrm>
          <a:prstGeom prst="wedgeEllipseCallout">
            <a:avLst>
              <a:gd name="adj1" fmla="val 68708"/>
              <a:gd name="adj2" fmla="val 490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А обычно я поступаю так: </a:t>
            </a:r>
          </a:p>
          <a:p>
            <a:pPr algn="ctr"/>
            <a:r>
              <a:rPr lang="ru-RU" sz="1100" dirty="0" smtClean="0"/>
              <a:t>Стесняюсь первым заговорить и сижу в одиночестве</a:t>
            </a:r>
            <a:endParaRPr lang="ru-RU" sz="1100" dirty="0"/>
          </a:p>
        </p:txBody>
      </p:sp>
      <p:sp>
        <p:nvSpPr>
          <p:cNvPr id="15" name="Овальная выноска 14"/>
          <p:cNvSpPr/>
          <p:nvPr/>
        </p:nvSpPr>
        <p:spPr>
          <a:xfrm>
            <a:off x="1285852" y="500048"/>
            <a:ext cx="2448272" cy="987574"/>
          </a:xfrm>
          <a:prstGeom prst="wedgeEllipseCallout">
            <a:avLst>
              <a:gd name="adj1" fmla="val 53498"/>
              <a:gd name="adj2" fmla="val 933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Моя  мечта:</a:t>
            </a:r>
          </a:p>
          <a:p>
            <a:pPr algn="ctr"/>
            <a:r>
              <a:rPr lang="ru-RU" sz="1100" dirty="0" smtClean="0"/>
              <a:t>Чтобы мне позволили завести собаку. А ещё иметь большой дом с отдельной комнатой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xmlns="" val="24929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ПУТИ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2" name="Рисунок 21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24" name="Picture 3" descr="C:\Users\Admin\Downloads\Карта пути_page-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714621" y="-642969"/>
            <a:ext cx="4071948" cy="7500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883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1517</Words>
  <Application>Microsoft Office PowerPoint</Application>
  <PresentationFormat>Экран (16:9)</PresentationFormat>
  <Paragraphs>252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МУНИЦИПАЛЬНЫЙ АКСЕЛЕРАТОР ПРОЕКТОВ ПО СЕРВИС-ДИЗАЙНУ</vt:lpstr>
      <vt:lpstr>СОСТАВ КОМАНДЫ</vt:lpstr>
      <vt:lpstr>ЖИЗНЕННАЯ СИТУАЦИЯ</vt:lpstr>
      <vt:lpstr>КАРТА СИСТЕМЫ</vt:lpstr>
      <vt:lpstr>ГИПОТЕЗА  ИССЛЕДОВАНИЯ</vt:lpstr>
      <vt:lpstr>ПРОЖИВАНИЕ ОПЫТА/ ГЛУБИННОЕ ИНТЕРВЬЮ</vt:lpstr>
      <vt:lpstr>КОМПАС  ПЕРСОН</vt:lpstr>
      <vt:lpstr>ПЕРСОНА</vt:lpstr>
      <vt:lpstr>КАРТА ПУТИ КЛИЕНТА</vt:lpstr>
      <vt:lpstr>ЭМОЦИИ  КЛИЕНТА</vt:lpstr>
      <vt:lpstr>ПРОТОТИП</vt:lpstr>
      <vt:lpstr>ТЕСТИРОВАНИЕ  ПРОТОТИПА</vt:lpstr>
      <vt:lpstr>ЦЕННОСТНОЕ ПРЕДЛОЖЕНИЕ</vt:lpstr>
      <vt:lpstr>МЕТРИКИ ПРОЕКТА</vt:lpstr>
      <vt:lpstr>ПРОЕКТНЫЙ ПЛАН</vt:lpstr>
      <vt:lpstr>РЕСУРСЫ ПРОЕКТА</vt:lpstr>
      <vt:lpstr>МЫ ГОВОРИМ 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АКСЕЛЕРАТОР  ПРОЕКТОВ ПО СЕРВИС-ДИЗАЙНУ</dc:title>
  <dc:creator>Антоннина</dc:creator>
  <cp:lastModifiedBy>Оля</cp:lastModifiedBy>
  <cp:revision>56</cp:revision>
  <cp:lastPrinted>2023-12-04T11:50:38Z</cp:lastPrinted>
  <dcterms:created xsi:type="dcterms:W3CDTF">2023-04-01T00:20:50Z</dcterms:created>
  <dcterms:modified xsi:type="dcterms:W3CDTF">2023-12-04T13:53:26Z</dcterms:modified>
</cp:coreProperties>
</file>