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67" r:id="rId6"/>
    <p:sldId id="259" r:id="rId7"/>
    <p:sldId id="263" r:id="rId8"/>
    <p:sldId id="264" r:id="rId9"/>
    <p:sldId id="265" r:id="rId10"/>
    <p:sldId id="266" r:id="rId11"/>
    <p:sldId id="268" r:id="rId12"/>
    <p:sldId id="269" r:id="rId13"/>
    <p:sldId id="278" r:id="rId14"/>
    <p:sldId id="270" r:id="rId15"/>
    <p:sldId id="271" r:id="rId16"/>
    <p:sldId id="272" r:id="rId17"/>
    <p:sldId id="273" r:id="rId18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5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D6DAF-A093-425E-BF19-D3FB78C996A6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2ECF8-6407-411E-A0B5-ABFE7D37E0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776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363838"/>
            <a:ext cx="2520280" cy="1687818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779662"/>
            <a:ext cx="2520280" cy="16801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91880" y="1203598"/>
            <a:ext cx="5400600" cy="86409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МУНИЦИПАЛЬНЫЙ АКСЕЛЕРАТОР</a:t>
            </a:r>
            <a:b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ПРОЕКТОВ ПО СЕРВИС-ДИЗАЙНУ</a:t>
            </a:r>
            <a:endParaRPr lang="ru-RU" sz="24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55368" y="4515966"/>
            <a:ext cx="568863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БЕЛГОРОДСКАЯ ОБЛАСТЬ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+mj-cs"/>
              </a:rPr>
              <a:t>2023 год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4" cstate="print"/>
          <a:srcRect r="4548" b="8886"/>
          <a:stretch>
            <a:fillRect/>
          </a:stretch>
        </p:blipFill>
        <p:spPr>
          <a:xfrm>
            <a:off x="251519" y="267494"/>
            <a:ext cx="2602575" cy="165618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491880" y="2283718"/>
            <a:ext cx="5400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ЗАЩИТА ПРОЕКТА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491880" y="3003798"/>
            <a:ext cx="5400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+mj-cs"/>
              </a:rPr>
              <a:t>Прохоровский район</a:t>
            </a:r>
            <a:endParaRPr kumimoji="0" lang="ru-RU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ЭМОЦИИ 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2" descr="C:\Users\User\Downloads\111ca149-213d-484a-8d7d-934beca5a3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928808"/>
            <a:ext cx="1861094" cy="2865977"/>
          </a:xfrm>
          <a:prstGeom prst="rect">
            <a:avLst/>
          </a:prstGeom>
          <a:noFill/>
        </p:spPr>
      </p:pic>
      <p:pic>
        <p:nvPicPr>
          <p:cNvPr id="6" name="Picture 4" descr="C:\Users\User\Downloads\c7bd2842-4916-47d9-82f4-da3e81d4fa0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785932"/>
            <a:ext cx="1857388" cy="3085141"/>
          </a:xfrm>
          <a:prstGeom prst="rect">
            <a:avLst/>
          </a:prstGeom>
          <a:noFill/>
        </p:spPr>
      </p:pic>
      <p:pic>
        <p:nvPicPr>
          <p:cNvPr id="7" name="Picture 5" descr="C:\Users\User\Downloads\WiwpD5kPIP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785932"/>
            <a:ext cx="2214578" cy="2952771"/>
          </a:xfrm>
          <a:prstGeom prst="rect">
            <a:avLst/>
          </a:prstGeom>
          <a:noFill/>
        </p:spPr>
      </p:pic>
      <p:pic>
        <p:nvPicPr>
          <p:cNvPr id="8" name="Picture 2" descr="C:\Users\User\Downloads\9b159fff-9e0b-415a-8d20-2e6b0d9c76c9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857370"/>
            <a:ext cx="1857388" cy="3062723"/>
          </a:xfrm>
          <a:prstGeom prst="rect">
            <a:avLst/>
          </a:prstGeom>
          <a:noFill/>
        </p:spPr>
      </p:pic>
      <p:pic>
        <p:nvPicPr>
          <p:cNvPr id="9" name="Picture 3" descr="C:\Users\User\Downloads\37851c70-d062-49c5-bc4e-d7e65ea459f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1785932"/>
            <a:ext cx="2173010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845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ПРОТОТИП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6" name="Picture 4" descr="C:\Users\User\Desktop\bf208393-2793-4ce7-b72a-81a5dfd3c68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90"/>
            <a:ext cx="4191005" cy="3143254"/>
          </a:xfrm>
          <a:prstGeom prst="rect">
            <a:avLst/>
          </a:prstGeom>
          <a:noFill/>
        </p:spPr>
      </p:pic>
      <p:pic>
        <p:nvPicPr>
          <p:cNvPr id="7" name="Picture 2" descr="C:\Users\User\Desktop\6f85b0c7-bb9a-4d4e-904f-aacd7c4247a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928808"/>
            <a:ext cx="4214842" cy="29289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2484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ТЕСТИРОВАНИЕ  ПРОТОТИПА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DE627F4-DDC7-F285-0576-30BDF1EB93C4}"/>
              </a:ext>
            </a:extLst>
          </p:cNvPr>
          <p:cNvSpPr/>
          <p:nvPr/>
        </p:nvSpPr>
        <p:spPr bwMode="auto">
          <a:xfrm>
            <a:off x="454804" y="987573"/>
            <a:ext cx="4117196" cy="77146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Что понравилось пользователю, показалось ему значимым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E3837D5-9846-3F99-4774-FAF898063B2E}"/>
              </a:ext>
            </a:extLst>
          </p:cNvPr>
          <p:cNvSpPr/>
          <p:nvPr/>
        </p:nvSpPr>
        <p:spPr bwMode="auto">
          <a:xfrm>
            <a:off x="4644008" y="994274"/>
            <a:ext cx="4320480" cy="76476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Что было не понятно, неудобно или понятно, но не создавало ценность для пользователя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272E61D4-C6AB-D213-5E60-63DDD8620201}"/>
              </a:ext>
            </a:extLst>
          </p:cNvPr>
          <p:cNvSpPr/>
          <p:nvPr/>
        </p:nvSpPr>
        <p:spPr bwMode="auto">
          <a:xfrm>
            <a:off x="928662" y="4214824"/>
            <a:ext cx="3714206" cy="7920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Какие вопросы возникли  у клиента</a:t>
            </a:r>
            <a:r>
              <a:rPr lang="en-US" dirty="0"/>
              <a:t>/</a:t>
            </a:r>
            <a:r>
              <a:rPr lang="ru-RU" dirty="0"/>
              <a:t>команды во время тестирования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9BEFCC5F-D633-7C90-5E2C-6A546B65FBCC}"/>
              </a:ext>
            </a:extLst>
          </p:cNvPr>
          <p:cNvSpPr/>
          <p:nvPr/>
        </p:nvSpPr>
        <p:spPr bwMode="auto">
          <a:xfrm>
            <a:off x="5039544" y="4143386"/>
            <a:ext cx="4104456" cy="7920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Какие идеи появились во время тестирования у клиента</a:t>
            </a:r>
            <a:r>
              <a:rPr lang="en-US" dirty="0"/>
              <a:t>/</a:t>
            </a:r>
            <a:r>
              <a:rPr lang="ru-RU" dirty="0"/>
              <a:t>команды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CE549940-5A12-4BEF-A4BC-4647492EE791}"/>
              </a:ext>
            </a:extLst>
          </p:cNvPr>
          <p:cNvSpPr/>
          <p:nvPr/>
        </p:nvSpPr>
        <p:spPr bwMode="auto">
          <a:xfrm>
            <a:off x="454804" y="1923678"/>
            <a:ext cx="4045188" cy="1001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- очистка Истоков реки Северского Донца;</a:t>
            </a:r>
          </a:p>
          <a:p>
            <a:pPr algn="ctr"/>
            <a:r>
              <a:rPr lang="ru-RU" sz="1600" dirty="0"/>
              <a:t>- создание зоны отдыха;</a:t>
            </a:r>
          </a:p>
          <a:p>
            <a:pPr algn="ctr"/>
            <a:r>
              <a:rPr lang="ru-RU" sz="1600" dirty="0"/>
              <a:t>- установка элементов детской площадки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B5712B62-2442-FA20-696C-5748E726883E}"/>
              </a:ext>
            </a:extLst>
          </p:cNvPr>
          <p:cNvSpPr/>
          <p:nvPr/>
        </p:nvSpPr>
        <p:spPr bwMode="auto">
          <a:xfrm>
            <a:off x="4788024" y="1952380"/>
            <a:ext cx="4248472" cy="90740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- как добираться;</a:t>
            </a:r>
          </a:p>
          <a:p>
            <a:pPr algn="ctr"/>
            <a:r>
              <a:rPr lang="ru-RU" dirty="0"/>
              <a:t>- можно ли будет гулять зимой</a:t>
            </a:r>
          </a:p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48B8219-01CD-5DE0-563C-370B110D75EB}"/>
              </a:ext>
            </a:extLst>
          </p:cNvPr>
          <p:cNvSpPr/>
          <p:nvPr/>
        </p:nvSpPr>
        <p:spPr bwMode="auto">
          <a:xfrm>
            <a:off x="454804" y="3127176"/>
            <a:ext cx="4045188" cy="7920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- </a:t>
            </a:r>
            <a:r>
              <a:rPr lang="ru-RU" sz="1600" dirty="0"/>
              <a:t>срок реализации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425835D5-5182-04AE-C4D1-627E8EC86F7B}"/>
              </a:ext>
            </a:extLst>
          </p:cNvPr>
          <p:cNvSpPr/>
          <p:nvPr/>
        </p:nvSpPr>
        <p:spPr bwMode="auto">
          <a:xfrm>
            <a:off x="4860032" y="3119113"/>
            <a:ext cx="4176464" cy="7920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- установка освещения;</a:t>
            </a:r>
          </a:p>
          <a:p>
            <a:pPr algn="ctr"/>
            <a:r>
              <a:rPr lang="ru-RU" dirty="0"/>
              <a:t>- установка </a:t>
            </a:r>
            <a:r>
              <a:rPr lang="ru-RU" dirty="0" err="1"/>
              <a:t>мангальной</a:t>
            </a:r>
            <a:r>
              <a:rPr lang="ru-RU" dirty="0"/>
              <a:t> зоны;</a:t>
            </a:r>
          </a:p>
          <a:p>
            <a:pPr algn="ctr"/>
            <a:r>
              <a:rPr lang="ru-RU" dirty="0"/>
              <a:t>- установка беседки</a:t>
            </a:r>
          </a:p>
        </p:txBody>
      </p:sp>
    </p:spTree>
    <p:extLst>
      <p:ext uri="{BB962C8B-B14F-4D97-AF65-F5344CB8AC3E}">
        <p14:creationId xmlns="" xmlns:p14="http://schemas.microsoft.com/office/powerpoint/2010/main" val="362162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421555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ЦЕННОСТНОЕ ПРЕДЛОЖЕНИЕ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6012160" y="699542"/>
            <a:ext cx="2088232" cy="2880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1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ПРОФИЛЬ КЛИЕНТА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331640" y="699542"/>
            <a:ext cx="2088232" cy="2880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16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ЦЕННОСТИ</a:t>
            </a:r>
          </a:p>
        </p:txBody>
      </p:sp>
      <p:sp>
        <p:nvSpPr>
          <p:cNvPr id="8" name="Овал 7"/>
          <p:cNvSpPr/>
          <p:nvPr/>
        </p:nvSpPr>
        <p:spPr>
          <a:xfrm>
            <a:off x="6300192" y="1059582"/>
            <a:ext cx="1584176" cy="1440160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8" idx="2"/>
          </p:cNvCxnSpPr>
          <p:nvPr/>
        </p:nvCxnSpPr>
        <p:spPr>
          <a:xfrm>
            <a:off x="6300192" y="1779662"/>
            <a:ext cx="79208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7092280" y="1131590"/>
            <a:ext cx="360040" cy="6480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092280" y="1779662"/>
            <a:ext cx="360040" cy="6480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092280" y="1635646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Задачи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72200" y="1275606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Выгоды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720" y="1153294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Функции выгоды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372200" y="1923678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Боли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Ромб 22"/>
          <p:cNvSpPr/>
          <p:nvPr/>
        </p:nvSpPr>
        <p:spPr>
          <a:xfrm>
            <a:off x="1763688" y="1513334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омб 23"/>
          <p:cNvSpPr/>
          <p:nvPr/>
        </p:nvSpPr>
        <p:spPr>
          <a:xfrm>
            <a:off x="1979712" y="216140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омб 24"/>
          <p:cNvSpPr/>
          <p:nvPr/>
        </p:nvSpPr>
        <p:spPr>
          <a:xfrm>
            <a:off x="7524328" y="163564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6804248" y="1923678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омб 26"/>
          <p:cNvSpPr/>
          <p:nvPr/>
        </p:nvSpPr>
        <p:spPr>
          <a:xfrm>
            <a:off x="6804248" y="127560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547664" y="1081286"/>
            <a:ext cx="1490464" cy="12744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547664" y="1081286"/>
            <a:ext cx="792088" cy="6480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1619672" y="1729358"/>
            <a:ext cx="720080" cy="57606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28" idx="3"/>
          </p:cNvCxnSpPr>
          <p:nvPr/>
        </p:nvCxnSpPr>
        <p:spPr>
          <a:xfrm flipV="1">
            <a:off x="2339752" y="1718506"/>
            <a:ext cx="698376" cy="1085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Ромб 55"/>
          <p:cNvSpPr/>
          <p:nvPr/>
        </p:nvSpPr>
        <p:spPr>
          <a:xfrm>
            <a:off x="1979712" y="1225302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Ромб 56"/>
          <p:cNvSpPr/>
          <p:nvPr/>
        </p:nvSpPr>
        <p:spPr>
          <a:xfrm>
            <a:off x="4644008" y="1635646"/>
            <a:ext cx="72008" cy="720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79712" y="2571750"/>
            <a:ext cx="244941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Рекреационная зона в с. </a:t>
            </a:r>
            <a:r>
              <a:rPr lang="ru-RU" sz="1100" dirty="0" err="1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Подольхи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051720" y="1945382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Функции помощи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475656" y="1513334"/>
            <a:ext cx="86409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Продукт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83568" y="2571750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Наше решение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1979712" y="285978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4427984" y="2571750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помогает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5724128" y="2859782"/>
            <a:ext cx="2880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611560" y="3003798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который хотят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500694" y="2571750"/>
            <a:ext cx="324777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жителям </a:t>
            </a:r>
            <a:r>
              <a:rPr lang="ru-RU" sz="1100" dirty="0" err="1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Подолешенского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 сельского поселения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907704" y="3291830"/>
            <a:ext cx="6696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467544" y="3363838"/>
            <a:ext cx="129614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тем, что</a:t>
            </a:r>
            <a:endParaRPr lang="ru-RU" sz="1100" b="1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78" name="Прямая со стрелкой 77"/>
          <p:cNvCxnSpPr/>
          <p:nvPr/>
        </p:nvCxnSpPr>
        <p:spPr>
          <a:xfrm>
            <a:off x="4427984" y="1347614"/>
            <a:ext cx="5040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4427984" y="2067694"/>
            <a:ext cx="5040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2051720" y="2787774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rPr>
              <a:t>название решения</a:t>
            </a:r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796136" y="2787774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rPr>
              <a:t>краткое описание клиента</a:t>
            </a:r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779912" y="3219822"/>
            <a:ext cx="23042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rPr>
              <a:t>ключевая потребность/задача</a:t>
            </a:r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67544" y="1347614"/>
            <a:ext cx="1008112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Рекреационная зона в с. </a:t>
            </a:r>
            <a:r>
              <a:rPr lang="ru-RU" sz="1100" b="1" dirty="0" err="1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Подольхи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3131840" y="1059582"/>
            <a:ext cx="1224136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Новая точка притяжения туристов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131840" y="1779662"/>
            <a:ext cx="1224136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Благоустроено пространство, имеющее неприглядный вид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932040" y="1059582"/>
            <a:ext cx="1368152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Не нужно ехать в другое поселение, район, все у себя в населенном пункте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4932040" y="1779662"/>
            <a:ext cx="1296144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Обеспечение комфортного времяпрепровождения на месте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7956376" y="1419622"/>
            <a:ext cx="1008112" cy="64807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иметь комфортные условия для отдыха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2288348" y="3039801"/>
            <a:ext cx="492685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Комфортных условий для времяпрепровождения на месте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pSp>
        <p:nvGrpSpPr>
          <p:cNvPr id="110" name="Группа 109"/>
          <p:cNvGrpSpPr/>
          <p:nvPr/>
        </p:nvGrpSpPr>
        <p:grpSpPr>
          <a:xfrm>
            <a:off x="899592" y="3782776"/>
            <a:ext cx="7920880" cy="432048"/>
            <a:chOff x="899592" y="3867894"/>
            <a:chExt cx="7920880" cy="432048"/>
          </a:xfrm>
        </p:grpSpPr>
        <p:sp>
          <p:nvSpPr>
            <p:cNvPr id="101" name="Прямоугольник 100"/>
            <p:cNvSpPr/>
            <p:nvPr/>
          </p:nvSpPr>
          <p:spPr>
            <a:xfrm>
              <a:off x="4211960" y="3867894"/>
              <a:ext cx="1296144" cy="360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благодаря</a:t>
              </a:r>
              <a:endPara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899592" y="4083918"/>
              <a:ext cx="35283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Прямоугольник 104"/>
            <p:cNvSpPr/>
            <p:nvPr/>
          </p:nvSpPr>
          <p:spPr>
            <a:xfrm>
              <a:off x="1475656" y="4011910"/>
              <a:ext cx="2304256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получить выгоду или избежать «боль»</a:t>
              </a:r>
              <a:endPara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cxnSp>
          <p:nvCxnSpPr>
            <p:cNvPr id="106" name="Прямая соединительная линия 105"/>
            <p:cNvCxnSpPr/>
            <p:nvPr/>
          </p:nvCxnSpPr>
          <p:spPr>
            <a:xfrm>
              <a:off x="5292080" y="4083918"/>
              <a:ext cx="35283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Прямоугольник 106"/>
            <p:cNvSpPr/>
            <p:nvPr/>
          </p:nvSpPr>
          <p:spPr>
            <a:xfrm>
              <a:off x="5868144" y="4011910"/>
              <a:ext cx="2304256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функция решения </a:t>
              </a:r>
              <a:endPara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</p:grpSp>
      <p:sp>
        <p:nvSpPr>
          <p:cNvPr id="108" name="Прямоугольник 107"/>
          <p:cNvSpPr/>
          <p:nvPr/>
        </p:nvSpPr>
        <p:spPr>
          <a:xfrm>
            <a:off x="785786" y="3579862"/>
            <a:ext cx="403016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Благоустроено пространство, имеющее неприглядный вид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5292080" y="3579862"/>
            <a:ext cx="374441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Созданию рекреационной зоны в с. </a:t>
            </a:r>
            <a:r>
              <a:rPr lang="ru-RU" sz="1100" dirty="0" err="1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Подольхи</a:t>
            </a:r>
            <a:endParaRPr lang="ru-RU" sz="11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27" name="Рисунок 126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128" name="Рисунок 127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23878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303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МЕТРИКИ ПРОЕКТА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6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70783328"/>
              </p:ext>
            </p:extLst>
          </p:nvPr>
        </p:nvGraphicFramePr>
        <p:xfrm>
          <a:off x="323528" y="1419622"/>
          <a:ext cx="8568952" cy="2191085"/>
        </p:xfrm>
        <a:graphic>
          <a:graphicData uri="http://schemas.openxmlformats.org/drawingml/2006/table">
            <a:tbl>
              <a:tblPr firstRow="1" bandRow="1"/>
              <a:tblGrid>
                <a:gridCol w="4425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993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49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188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232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8062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№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Наименование метрики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Описание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Показатель на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входе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Показатель на выходе</a:t>
                      </a:r>
                      <a:endParaRPr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7501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Уровень удовлетворенности деятельностью ОМСУ</a:t>
                      </a:r>
                      <a:endParaRPr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 опрос на сайте </a:t>
                      </a:r>
                      <a:r>
                        <a:rPr lang="en-US" sz="1200" kern="120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ocenka.belregion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defRPr/>
                      </a:pPr>
                      <a:r>
                        <a:rPr lang="en-US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97 %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7501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 dirty="0" smtClean="0"/>
                        <a:t>2.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Уровень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тревожности за степень спокойствия за комфортное пребывание в месте проживания</a:t>
                      </a:r>
                      <a:endParaRPr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Проводился</a:t>
                      </a:r>
                      <a:r>
                        <a:rPr lang="ru-RU" sz="1200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мониторинг 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lang="ru-RU" sz="12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" name="Рисунок 3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371950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661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ПРОЕКТНЫЙ ПЛАН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 bwMode="auto">
          <a:xfrm>
            <a:off x="696341" y="4861705"/>
            <a:ext cx="7990459" cy="236594"/>
          </a:xfrm>
          <a:prstGeom prst="rightArrow">
            <a:avLst>
              <a:gd name="adj1" fmla="val 20000"/>
              <a:gd name="adj2" fmla="val 84000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sp>
      <p:cxnSp>
        <p:nvCxnSpPr>
          <p:cNvPr id="23" name="Прямая соединительная линия 22"/>
          <p:cNvCxnSpPr>
            <a:cxnSpLocks/>
          </p:cNvCxnSpPr>
          <p:nvPr/>
        </p:nvCxnSpPr>
        <p:spPr bwMode="auto">
          <a:xfrm flipV="1">
            <a:off x="755576" y="2007542"/>
            <a:ext cx="7931224" cy="2544750"/>
          </a:xfrm>
          <a:prstGeom prst="line">
            <a:avLst/>
          </a:prstGeom>
          <a:noFill/>
          <a:ln w="28575" cap="flat" cmpd="sng" algn="ctr">
            <a:solidFill>
              <a:srgbClr val="ED7D31"/>
            </a:solidFill>
            <a:prstDash val="solid"/>
            <a:miter lim="800000"/>
            <a:tailEnd type="arrow" len="med"/>
          </a:ln>
          <a:effectLst/>
        </p:spPr>
      </p:cxnSp>
      <p:cxnSp>
        <p:nvCxnSpPr>
          <p:cNvPr id="24" name="Прямая соединительная линия 23"/>
          <p:cNvCxnSpPr>
            <a:cxnSpLocks/>
          </p:cNvCxnSpPr>
          <p:nvPr/>
        </p:nvCxnSpPr>
        <p:spPr bwMode="auto">
          <a:xfrm>
            <a:off x="2694006" y="4378485"/>
            <a:ext cx="2395" cy="564466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6" name="Прямая соединительная линия 25"/>
          <p:cNvCxnSpPr>
            <a:cxnSpLocks/>
          </p:cNvCxnSpPr>
          <p:nvPr/>
        </p:nvCxnSpPr>
        <p:spPr bwMode="auto">
          <a:xfrm>
            <a:off x="4802236" y="3867894"/>
            <a:ext cx="4" cy="1081795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7" name="Прямая соединительная линия 26"/>
          <p:cNvCxnSpPr>
            <a:cxnSpLocks/>
          </p:cNvCxnSpPr>
          <p:nvPr/>
        </p:nvCxnSpPr>
        <p:spPr bwMode="auto">
          <a:xfrm flipH="1">
            <a:off x="6779417" y="3219822"/>
            <a:ext cx="22879" cy="1723129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sp>
        <p:nvSpPr>
          <p:cNvPr id="29" name="TextBox 28"/>
          <p:cNvSpPr txBox="1"/>
          <p:nvPr/>
        </p:nvSpPr>
        <p:spPr bwMode="auto">
          <a:xfrm>
            <a:off x="714348" y="3286130"/>
            <a:ext cx="1760429" cy="781240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Проведение торгов на определение подрядчика по проведению очистки русла реки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2" name="TextBox 1"/>
          <p:cNvSpPr txBox="1"/>
          <p:nvPr/>
        </p:nvSpPr>
        <p:spPr bwMode="auto">
          <a:xfrm>
            <a:off x="827584" y="4589825"/>
            <a:ext cx="16097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Январь-июль 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2786050" y="2357436"/>
            <a:ext cx="1760429" cy="953466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Проведение работ по очистке русла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kern="0" dirty="0" smtClean="0">
                <a:solidFill>
                  <a:prstClr val="black"/>
                </a:solidFill>
                <a:cs typeface="Arial"/>
              </a:rPr>
              <a:t>Закупка (изготовление) элементов для рекреационной зоны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 bwMode="auto">
          <a:xfrm>
            <a:off x="4914015" y="2163174"/>
            <a:ext cx="1760429" cy="609013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Подготовка земельного участка для размещения рекреационной зоны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9" name="TextBox 1"/>
          <p:cNvSpPr txBox="1"/>
          <p:nvPr/>
        </p:nvSpPr>
        <p:spPr bwMode="auto">
          <a:xfrm>
            <a:off x="2714004" y="4584706"/>
            <a:ext cx="1917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Сентябрь-ноябрь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0" name="TextBox 1"/>
          <p:cNvSpPr txBox="1"/>
          <p:nvPr/>
        </p:nvSpPr>
        <p:spPr bwMode="auto">
          <a:xfrm>
            <a:off x="4857752" y="4587974"/>
            <a:ext cx="17283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Апрель – июнь 2025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1" name="TextBox 1"/>
          <p:cNvSpPr txBox="1"/>
          <p:nvPr/>
        </p:nvSpPr>
        <p:spPr bwMode="auto">
          <a:xfrm>
            <a:off x="6782550" y="4584882"/>
            <a:ext cx="16578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Июнь – август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2025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6858331" y="1587110"/>
            <a:ext cx="1760429" cy="609013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Создание рекреационной зоны на расчищенной территории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67544" y="1051819"/>
            <a:ext cx="8219256" cy="403260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ЦЕЛЬ ПРОЕКТА: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К августу  2025 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года обеспечить комфортные условия для время препровождения на природе в с. </a:t>
            </a:r>
            <a:r>
              <a:rPr lang="ru-RU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Подольхи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Прохоровского района не менее чем 30 отдыхающим одновременно   </a:t>
            </a:r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7" name="Рисунок 16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18" name="Рисунок 17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34" y="3723878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4181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РЕСУРСЫ ПРОЕКТА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4371950"/>
            <a:ext cx="771550" cy="771550"/>
          </a:xfrm>
          <a:prstGeom prst="rect">
            <a:avLst/>
          </a:prstGeom>
        </p:spPr>
      </p:pic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714758"/>
            <a:ext cx="714380" cy="6995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500034" y="1285866"/>
            <a:ext cx="2862317" cy="209018"/>
          </a:xfrm>
          <a:prstGeom prst="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128"/>
            <a:r>
              <a:rPr lang="ru-RU" sz="1050" dirty="0">
                <a:solidFill>
                  <a:schemeClr val="bg1"/>
                </a:solidFill>
              </a:rPr>
              <a:t>Оказание содействия сторонних организаций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57158" y="1785932"/>
            <a:ext cx="4040705" cy="609810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 lIns="55271" tIns="27636" rIns="55271" bIns="27636">
            <a:spAutoFit/>
          </a:bodyPr>
          <a:lstStyle/>
          <a:p>
            <a:pPr algn="just" defTabSz="685128">
              <a:buFont typeface="Wingdings" pitchFamily="2" charset="2"/>
              <a:buChar char="Ø"/>
            </a:pPr>
            <a:r>
              <a:rPr lang="ru-RU" sz="900" dirty="0">
                <a:solidFill>
                  <a:srgbClr val="2B2B2B"/>
                </a:solidFill>
              </a:rPr>
              <a:t> </a:t>
            </a:r>
            <a:r>
              <a:rPr lang="ru-RU" sz="900" dirty="0" smtClean="0">
                <a:solidFill>
                  <a:srgbClr val="2B2B2B"/>
                </a:solidFill>
              </a:rPr>
              <a:t>Администрация </a:t>
            </a:r>
            <a:r>
              <a:rPr lang="ru-RU" sz="900" dirty="0" err="1" smtClean="0">
                <a:solidFill>
                  <a:srgbClr val="2B2B2B"/>
                </a:solidFill>
              </a:rPr>
              <a:t>Подолешенского</a:t>
            </a:r>
            <a:r>
              <a:rPr lang="ru-RU" sz="900" dirty="0" smtClean="0">
                <a:solidFill>
                  <a:srgbClr val="2B2B2B"/>
                </a:solidFill>
              </a:rPr>
              <a:t> сельского поселения;</a:t>
            </a:r>
            <a:endParaRPr lang="ru-RU" sz="900" dirty="0">
              <a:solidFill>
                <a:srgbClr val="2B2B2B"/>
              </a:solidFill>
            </a:endParaRPr>
          </a:p>
          <a:p>
            <a:pPr algn="just" defTabSz="685128">
              <a:buFont typeface="Wingdings" pitchFamily="2" charset="2"/>
              <a:buChar char="Ø"/>
            </a:pPr>
            <a:r>
              <a:rPr lang="ru-RU" sz="900" dirty="0">
                <a:solidFill>
                  <a:srgbClr val="2B2B2B"/>
                </a:solidFill>
              </a:rPr>
              <a:t> </a:t>
            </a:r>
            <a:r>
              <a:rPr lang="ru-RU" sz="900" dirty="0" smtClean="0">
                <a:solidFill>
                  <a:srgbClr val="2B2B2B"/>
                </a:solidFill>
              </a:rPr>
              <a:t>Министерство природопользования Белгородской области;</a:t>
            </a:r>
            <a:endParaRPr lang="ru-RU" sz="900" dirty="0">
              <a:solidFill>
                <a:srgbClr val="2B2B2B"/>
              </a:solidFill>
            </a:endParaRPr>
          </a:p>
          <a:p>
            <a:pPr algn="just" defTabSz="685128">
              <a:buFont typeface="Wingdings" pitchFamily="2" charset="2"/>
              <a:buChar char="Ø"/>
            </a:pPr>
            <a:r>
              <a:rPr lang="ru-RU" sz="900" dirty="0">
                <a:solidFill>
                  <a:srgbClr val="2B2B2B"/>
                </a:solidFill>
              </a:rPr>
              <a:t> </a:t>
            </a:r>
            <a:r>
              <a:rPr lang="ru-RU" sz="900" dirty="0" smtClean="0">
                <a:solidFill>
                  <a:srgbClr val="2B2B2B"/>
                </a:solidFill>
              </a:rPr>
              <a:t>Подрядная организация</a:t>
            </a:r>
            <a:endParaRPr lang="ru-RU" sz="900" dirty="0">
              <a:solidFill>
                <a:srgbClr val="2B2B2B"/>
              </a:solidFill>
            </a:endParaRPr>
          </a:p>
          <a:p>
            <a:pPr algn="just" defTabSz="685128"/>
            <a:endParaRPr lang="ru-RU" sz="900" dirty="0">
              <a:solidFill>
                <a:srgbClr val="2B2B2B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5973429" y="1655018"/>
            <a:ext cx="1836204" cy="175667"/>
          </a:xfrm>
          <a:prstGeom prst="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050" dirty="0"/>
              <a:t>Ресурсы</a:t>
            </a:r>
            <a:endParaRPr sz="105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4857752" y="1928809"/>
          <a:ext cx="3998036" cy="1841093"/>
        </p:xfrm>
        <a:graphic>
          <a:graphicData uri="http://schemas.openxmlformats.org/drawingml/2006/table">
            <a:tbl>
              <a:tblPr firstRow="1" firstCol="1" bandRow="1"/>
              <a:tblGrid>
                <a:gridCol w="13299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50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668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2620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14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Ресурсные мероприятия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Количество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Стоимость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>
                          <a:solidFill>
                            <a:schemeClr val="tx1"/>
                          </a:solidFill>
                          <a:effectLst/>
                        </a:rPr>
                        <a:t>Итого</a:t>
                      </a:r>
                      <a:endParaRPr lang="ru-RU" sz="7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9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</a:rPr>
                        <a:t>Расчистка русла реки Истоки Северского Донца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8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000 000 рублей</a:t>
                      </a: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7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000 000 рублей</a:t>
                      </a:r>
                      <a:r>
                        <a:rPr lang="ru-RU" sz="7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ru-RU" sz="6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909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</a:rPr>
                        <a:t>Изготовление (закупка) элементов для рекреационной зоны на расчищенной территории (качели,</a:t>
                      </a:r>
                      <a:r>
                        <a:rPr lang="ru-RU" sz="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лавочки , песочница</a:t>
                      </a: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250 000 рублей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</a:rPr>
                        <a:t>250</a:t>
                      </a:r>
                      <a:r>
                        <a:rPr lang="ru-RU" sz="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</a:rPr>
                        <a:t>000 рублей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7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</a:rPr>
                        <a:t>2 250</a:t>
                      </a: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 000 </a:t>
                      </a: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</a:rPr>
                        <a:t>рублей*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9653" t="24134" r="32424" b="27597"/>
          <a:stretch>
            <a:fillRect/>
          </a:stretch>
        </p:blipFill>
        <p:spPr bwMode="auto">
          <a:xfrm>
            <a:off x="1142976" y="2571750"/>
            <a:ext cx="3214710" cy="2095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 l="19335" t="26713" r="43012" b="28765"/>
          <a:stretch>
            <a:fillRect/>
          </a:stretch>
        </p:blipFill>
        <p:spPr bwMode="auto">
          <a:xfrm>
            <a:off x="3571868" y="1285866"/>
            <a:ext cx="128384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7923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МЫ ГОВОРИМ СПАСИБО!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347614"/>
            <a:ext cx="8229600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 smtClean="0"/>
              <a:t>Благодарим себя за проведенную интересную работу, полученный опыт</a:t>
            </a:r>
          </a:p>
          <a:p>
            <a:pPr algn="just"/>
            <a:r>
              <a:rPr lang="ru-RU" sz="2000" dirty="0" smtClean="0"/>
              <a:t>Благодарим  </a:t>
            </a:r>
            <a:r>
              <a:rPr lang="ru-RU" sz="2000" dirty="0"/>
              <a:t>за </a:t>
            </a:r>
            <a:r>
              <a:rPr lang="ru-RU" sz="2000" dirty="0" smtClean="0"/>
              <a:t>помощь в проработке возникающих вопросов, связанных с выбранной жизненной ситуацией Наставника - </a:t>
            </a:r>
            <a:r>
              <a:rPr lang="ru-RU" sz="2000" dirty="0" err="1" smtClean="0"/>
              <a:t>Лашину</a:t>
            </a:r>
            <a:r>
              <a:rPr lang="ru-RU" sz="2000" dirty="0" smtClean="0"/>
              <a:t> Ольгу Сергеевну; Куратора - Чернову Марину Юрьевну</a:t>
            </a:r>
          </a:p>
          <a:p>
            <a:pPr algn="just"/>
            <a:r>
              <a:rPr lang="ru-RU" sz="2000" dirty="0" smtClean="0"/>
              <a:t>Благодарим людей, которых мы опрашивали,  за их предложения и пожелания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1670766792_grizly-club-p-galochka-png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71950"/>
            <a:ext cx="771550" cy="771550"/>
          </a:xfrm>
          <a:prstGeom prst="rect">
            <a:avLst/>
          </a:prstGeom>
        </p:spPr>
      </p:pic>
      <p:pic>
        <p:nvPicPr>
          <p:cNvPr id="5" name="Рисунок 4" descr="png-transparent-computer-icons-star-font-awesome-x-mark-angle-leaf-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3723878"/>
            <a:ext cx="699542" cy="6995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8670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СОСТАВ КОМАНДЫ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" name="Рисунок 7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6" name="Picture 9" descr="C:\Users\Пользователь\Downloads\i.jpg"/>
          <p:cNvPicPr>
            <a:picLocks noChangeAspect="1" noChangeArrowheads="1"/>
          </p:cNvPicPr>
          <p:nvPr/>
        </p:nvPicPr>
        <p:blipFill>
          <a:blip r:embed="rId3" cstate="print"/>
          <a:srcRect t="5270"/>
          <a:stretch>
            <a:fillRect/>
          </a:stretch>
        </p:blipFill>
        <p:spPr bwMode="auto">
          <a:xfrm>
            <a:off x="8072462" y="0"/>
            <a:ext cx="1071538" cy="19288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 bwMode="auto">
          <a:xfrm>
            <a:off x="8215338" y="1928808"/>
            <a:ext cx="928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Лашина Ольга Сергеевна, </a:t>
            </a:r>
          </a:p>
          <a:p>
            <a:pPr algn="ctr"/>
            <a:r>
              <a:rPr lang="ru-RU" sz="1000" dirty="0" smtClean="0"/>
              <a:t>наставник</a:t>
            </a:r>
            <a:endParaRPr lang="ru-RU" sz="1000" dirty="0"/>
          </a:p>
        </p:txBody>
      </p:sp>
      <p:pic>
        <p:nvPicPr>
          <p:cNvPr id="9" name="Picture 2" descr="C:\Users\Пользователь\Downloads\IMG_20230504_143242_2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32" y="-18"/>
            <a:ext cx="1214446" cy="207170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 bwMode="auto">
          <a:xfrm>
            <a:off x="0" y="2071684"/>
            <a:ext cx="1214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Чернова Марина Юрьевна, куратор</a:t>
            </a:r>
            <a:endParaRPr lang="ru-RU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1844816" y="3143254"/>
            <a:ext cx="13698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err="1"/>
              <a:t>Черняевская</a:t>
            </a:r>
            <a:r>
              <a:rPr lang="ru-RU" sz="1000" dirty="0"/>
              <a:t> </a:t>
            </a:r>
            <a:r>
              <a:rPr lang="ru-RU" sz="1000" smtClean="0"/>
              <a:t>Любовь Викторовна, </a:t>
            </a:r>
            <a:endParaRPr lang="ru-RU" sz="1000" dirty="0"/>
          </a:p>
          <a:p>
            <a:pPr algn="ctr"/>
            <a:r>
              <a:rPr lang="ru-RU" sz="1000" dirty="0"/>
              <a:t>член рабочей группы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71802" y="228599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err="1"/>
              <a:t>Зенина</a:t>
            </a:r>
            <a:r>
              <a:rPr lang="ru-RU" sz="1000" dirty="0"/>
              <a:t> Инна, </a:t>
            </a:r>
          </a:p>
          <a:p>
            <a:pPr algn="ctr"/>
            <a:r>
              <a:rPr lang="ru-RU" sz="1000" dirty="0"/>
              <a:t>член рабочей группы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02336" y="357188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/>
              <a:t>Фоменко Анна, </a:t>
            </a:r>
          </a:p>
          <a:p>
            <a:pPr algn="ctr"/>
            <a:r>
              <a:rPr lang="ru-RU" sz="1000" dirty="0"/>
              <a:t>член рабочей группы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4618" y="464345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/>
              <a:t>Попова Наталья, </a:t>
            </a:r>
          </a:p>
          <a:p>
            <a:pPr algn="ctr"/>
            <a:r>
              <a:rPr lang="ru-RU" sz="1000" dirty="0"/>
              <a:t>член рабочей группы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5074" y="1714494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err="1"/>
              <a:t>Санина</a:t>
            </a:r>
            <a:r>
              <a:rPr lang="ru-RU" sz="1000" dirty="0" err="1">
                <a:solidFill>
                  <a:schemeClr val="bg1"/>
                </a:solidFill>
              </a:rPr>
              <a:t>п</a:t>
            </a:r>
            <a:r>
              <a:rPr lang="ru-RU" sz="1000" dirty="0" err="1"/>
              <a:t>Анна</a:t>
            </a:r>
            <a:r>
              <a:rPr lang="ru-RU" sz="1000" dirty="0"/>
              <a:t>,                                              руководитель команды</a:t>
            </a:r>
          </a:p>
        </p:txBody>
      </p:sp>
      <p:pic>
        <p:nvPicPr>
          <p:cNvPr id="16" name="Picture 2" descr="C:\Users\User\Downloads\be8GUYTP6R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814" y="2857502"/>
            <a:ext cx="1435104" cy="1785950"/>
          </a:xfrm>
          <a:prstGeom prst="rect">
            <a:avLst/>
          </a:prstGeom>
          <a:noFill/>
        </p:spPr>
      </p:pic>
      <p:pic>
        <p:nvPicPr>
          <p:cNvPr id="17" name="Picture 3" descr="C:\Users\User\Downloads\kjYX1dEFzp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6945" y="1428742"/>
            <a:ext cx="1306295" cy="1714512"/>
          </a:xfrm>
          <a:prstGeom prst="rect">
            <a:avLst/>
          </a:prstGeom>
          <a:noFill/>
        </p:spPr>
      </p:pic>
      <p:pic>
        <p:nvPicPr>
          <p:cNvPr id="18" name="Picture 4" descr="C:\Users\User\Downloads\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25" y="1357304"/>
            <a:ext cx="1195373" cy="2087550"/>
          </a:xfrm>
          <a:prstGeom prst="rect">
            <a:avLst/>
          </a:prstGeom>
          <a:noFill/>
        </p:spPr>
      </p:pic>
      <p:pic>
        <p:nvPicPr>
          <p:cNvPr id="19" name="Picture 5" descr="C:\Users\User\Downloads\-KJxXoIdkmk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2786064"/>
            <a:ext cx="1214446" cy="2071702"/>
          </a:xfrm>
          <a:prstGeom prst="rect">
            <a:avLst/>
          </a:prstGeom>
          <a:noFill/>
        </p:spPr>
      </p:pic>
      <p:pic>
        <p:nvPicPr>
          <p:cNvPr id="20" name="Picture 6" descr="C:\Users\User\Downloads\iVtFP_lMKaQ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26" y="2285998"/>
            <a:ext cx="1357322" cy="268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ЖИЗНЕННАЯ СИТУАЦИЯ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596" y="1071552"/>
            <a:ext cx="8229600" cy="72865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Организация и проведение специальных мероприятий для развития зоны отдыха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44" y="2000246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Ежегодно рекреационную зону посещает более 10000 туристов, в сельском поселении, в котором расположена зона отдыха, проживает более 1500 человек</a:t>
            </a:r>
            <a:endParaRPr lang="ru-RU" sz="12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857502"/>
            <a:ext cx="31432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572000" y="2000246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В последнее время в администрацию поселения стали поступать обращения жителей о зарастании данного объекта, об отсутствии возможности пляжного отдыха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857502"/>
            <a:ext cx="3500462" cy="210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СИСТЕМЫ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2" descr="C:\Users\User\Downloads\e71c4d38-b832-42ce-b5a7-b2518776b19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7" y="1285866"/>
            <a:ext cx="3456798" cy="374824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6248" y="1214428"/>
            <a:ext cx="1500198" cy="8309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Ближний круг </a:t>
            </a:r>
            <a:r>
              <a:rPr lang="ru-RU" sz="1200" i="1" dirty="0" smtClean="0"/>
              <a:t>(Дети, взрослые коллеги, гости (посетители))</a:t>
            </a:r>
            <a:endParaRPr lang="ru-RU" sz="1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215074" y="1214428"/>
            <a:ext cx="1500198" cy="7848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/>
              <a:t>Дальний круг </a:t>
            </a:r>
          </a:p>
          <a:p>
            <a:pPr algn="ctr"/>
            <a:r>
              <a:rPr lang="ru-RU" sz="1200" i="1" dirty="0" smtClean="0"/>
              <a:t>( ОМСУ, родственники, соседи, знакомые )</a:t>
            </a:r>
            <a:endParaRPr lang="ru-RU" sz="12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715008" y="2071684"/>
            <a:ext cx="1571636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/>
              <a:t>Факторы влияния, барьеры, ограничения</a:t>
            </a:r>
            <a:endParaRPr lang="ru-RU" sz="9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2643188"/>
            <a:ext cx="1500198" cy="15696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/>
              <a:t>- Нет денежных средств, </a:t>
            </a:r>
          </a:p>
          <a:p>
            <a:pPr lvl="0" algn="ctr"/>
            <a:r>
              <a:rPr lang="ru-RU" sz="1200" b="1" dirty="0" smtClean="0"/>
              <a:t>- Большое количество объектов</a:t>
            </a:r>
          </a:p>
          <a:p>
            <a:pPr lvl="0" algn="ctr"/>
            <a:r>
              <a:rPr lang="ru-RU" sz="1200" b="1" dirty="0" smtClean="0"/>
              <a:t>- Нет в наличии элементов для детской площадки</a:t>
            </a:r>
            <a:endParaRPr lang="ru-RU" sz="1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2500312"/>
            <a:ext cx="1285884" cy="240065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/>
              <a:t>-</a:t>
            </a:r>
            <a:r>
              <a:rPr lang="ru-RU" sz="1200" b="1" dirty="0" smtClean="0"/>
              <a:t>Опасение, что проблема не решится или решение затянется</a:t>
            </a:r>
          </a:p>
          <a:p>
            <a:pPr lvl="0" algn="ctr">
              <a:buFontTx/>
              <a:buChar char="-"/>
            </a:pPr>
            <a:r>
              <a:rPr lang="ru-RU" sz="1200" b="1" dirty="0" smtClean="0"/>
              <a:t>Обсуждение ситуации</a:t>
            </a:r>
          </a:p>
          <a:p>
            <a:pPr lvl="0" algn="ctr">
              <a:buFontTx/>
              <a:buChar char="-"/>
            </a:pPr>
            <a:r>
              <a:rPr lang="ru-RU" sz="1200" b="1" dirty="0" smtClean="0"/>
              <a:t>Общие проблемы</a:t>
            </a:r>
          </a:p>
          <a:p>
            <a:pPr lvl="0" algn="ctr"/>
            <a:r>
              <a:rPr lang="ru-RU" sz="1200" b="1" dirty="0" smtClean="0"/>
              <a:t>- Очистка только 1-го объекта в 2024 г.</a:t>
            </a:r>
            <a:endParaRPr lang="ru-RU" sz="1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286644" y="2500312"/>
            <a:ext cx="1785950" cy="240065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/>
              <a:t>- </a:t>
            </a:r>
            <a:r>
              <a:rPr lang="ru-RU" sz="1200" b="1" dirty="0" smtClean="0"/>
              <a:t>Долгое ожидание ответа ОМСУ</a:t>
            </a:r>
          </a:p>
          <a:p>
            <a:pPr lvl="0" algn="ctr"/>
            <a:r>
              <a:rPr lang="ru-RU" sz="1200" b="1" dirty="0" smtClean="0"/>
              <a:t>-Нет проекта «как будет»</a:t>
            </a:r>
          </a:p>
          <a:p>
            <a:pPr lvl="0" algn="ctr"/>
            <a:r>
              <a:rPr lang="ru-RU" sz="1200" b="1" dirty="0" smtClean="0"/>
              <a:t>- Нет программ </a:t>
            </a:r>
          </a:p>
          <a:p>
            <a:pPr lvl="0" algn="ctr"/>
            <a:r>
              <a:rPr lang="ru-RU" sz="1200" b="1" dirty="0" smtClean="0"/>
              <a:t>- Сезонность работ</a:t>
            </a:r>
          </a:p>
          <a:p>
            <a:pPr lvl="0" algn="ctr"/>
            <a:r>
              <a:rPr lang="ru-RU" sz="1200" b="1" dirty="0" smtClean="0"/>
              <a:t>- Неблагоприятные погодные условия</a:t>
            </a:r>
          </a:p>
          <a:p>
            <a:pPr lvl="0" algn="ctr"/>
            <a:r>
              <a:rPr lang="ru-RU" sz="1200" b="1" dirty="0" smtClean="0"/>
              <a:t>- Недобросовестные подрядчики</a:t>
            </a:r>
          </a:p>
          <a:p>
            <a:pPr lvl="0" algn="ctr"/>
            <a:r>
              <a:rPr lang="ru-RU" sz="1200" b="1" dirty="0" smtClean="0"/>
              <a:t>-отсутствие (недостаток финансирования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5634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ГИПОТЕЗА  ИССЛЕДОВАНИЯ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57200" y="1071552"/>
            <a:ext cx="3471858" cy="38576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dirty="0" smtClean="0"/>
              <a:t>Задача системы </a:t>
            </a:r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Какой результат хочет</a:t>
            </a:r>
          </a:p>
          <a:p>
            <a:pPr>
              <a:buNone/>
            </a:pPr>
            <a:r>
              <a:rPr lang="ru-RU" sz="1200" dirty="0" smtClean="0"/>
              <a:t>получить система?</a:t>
            </a:r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Сложность человека или семьи в ЖС?</a:t>
            </a:r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Восприятие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1071552"/>
            <a:ext cx="1857388" cy="571504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Создание комфортных условий отдыха жителей и гостей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785932"/>
            <a:ext cx="1785950" cy="714380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Высокий уровень удовлетворенности граждан при посещении зоны отдыха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7356" y="3357568"/>
            <a:ext cx="2071702" cy="571504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Отсутствие возможности комфортно провести время на выбранном объекте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71604" y="4429138"/>
            <a:ext cx="714380" cy="500084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Разочарование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28860" y="4429138"/>
            <a:ext cx="714380" cy="500084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Злость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86116" y="4429138"/>
            <a:ext cx="714380" cy="500084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Огорчение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786314" y="1142990"/>
            <a:ext cx="4143404" cy="3857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Какие действия система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200" dirty="0" smtClean="0"/>
              <a:t>ждет от человека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направляется человек?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Формулировка</a:t>
            </a:r>
            <a:r>
              <a:rPr kumimoji="0" lang="ru-RU" sz="1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гипотезы 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29454" y="1142990"/>
            <a:ext cx="1857388" cy="571504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Одобрение предпринимаемых действий ОМСУ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58016" y="1785932"/>
            <a:ext cx="1785950" cy="714380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Привлечение жителей к проведению мероприятий на территории зоны отдыха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72264" y="2857484"/>
            <a:ext cx="2428892" cy="2286016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Возможно, когда человек оказывается на водоеме, на котором не обустроена зона отдыха, то у него не появляется желание вернуться в данное место еще раз, предлагает властям выполнить действия по очистке и созданию рекреационной зоны, но сталкивается с бездействием и не получает положительного результата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760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ПРОЖИВАНИЕ ОПЫТА/ ГЛУБИННОЕ ИНТЕРВЬЮ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Picture 3" descr="C:\Users\User\Downloads\2c95f282-d5ad-4695-a5fd-cd901e8a1e4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32"/>
            <a:ext cx="2547938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14348" y="1214428"/>
            <a:ext cx="1748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Село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Подольхи</a:t>
            </a:r>
            <a:endParaRPr lang="ru-RU" dirty="0" smtClean="0"/>
          </a:p>
        </p:txBody>
      </p:sp>
      <p:sp>
        <p:nvSpPr>
          <p:cNvPr id="9" name="Блок-схема: альтернативный процесс 8"/>
          <p:cNvSpPr/>
          <p:nvPr/>
        </p:nvSpPr>
        <p:spPr bwMode="auto">
          <a:xfrm>
            <a:off x="3286116" y="1214428"/>
            <a:ext cx="2714644" cy="1500198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>
                  <a:solidFill>
                    <a:schemeClr val="tx1"/>
                  </a:solidFill>
                </a:ln>
              </a:rPr>
              <a:t>Игорь, 65 лет, проживает                          в с. </a:t>
            </a:r>
            <a:r>
              <a:rPr lang="ru-RU" sz="1400" dirty="0" err="1">
                <a:ln>
                  <a:solidFill>
                    <a:schemeClr val="tx1"/>
                  </a:solidFill>
                </a:ln>
              </a:rPr>
              <a:t>Подольхи</a:t>
            </a:r>
            <a:endParaRPr lang="ru-RU" sz="1400" dirty="0">
              <a:ln>
                <a:solidFill>
                  <a:schemeClr val="tx1"/>
                </a:solidFill>
              </a:ln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n>
                <a:solidFill>
                  <a:schemeClr val="tx1"/>
                </a:solidFill>
              </a:ln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>
                  <a:solidFill>
                    <a:schemeClr val="tx1"/>
                  </a:solidFill>
                </a:ln>
              </a:rPr>
              <a:t>Очень люблю рыбачить, но                в с. </a:t>
            </a:r>
            <a:r>
              <a:rPr lang="ru-RU" sz="1400" dirty="0" err="1">
                <a:ln>
                  <a:solidFill>
                    <a:schemeClr val="tx1"/>
                  </a:solidFill>
                </a:ln>
              </a:rPr>
              <a:t>Подольхи</a:t>
            </a:r>
            <a:r>
              <a:rPr lang="ru-RU" sz="1400" dirty="0">
                <a:ln>
                  <a:solidFill>
                    <a:schemeClr val="tx1"/>
                  </a:solidFill>
                </a:ln>
              </a:rPr>
              <a:t> нет такого места 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 bwMode="auto">
          <a:xfrm>
            <a:off x="6143636" y="1214428"/>
            <a:ext cx="2714644" cy="1500198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>
                  <a:solidFill>
                    <a:schemeClr val="tx1"/>
                  </a:solidFill>
                </a:ln>
              </a:rPr>
              <a:t>Валентина, 68 лет , проживает в с. </a:t>
            </a:r>
            <a:r>
              <a:rPr lang="ru-RU" sz="1400" dirty="0" err="1">
                <a:ln>
                  <a:solidFill>
                    <a:schemeClr val="tx1"/>
                  </a:solidFill>
                </a:ln>
              </a:rPr>
              <a:t>Подольхи</a:t>
            </a:r>
            <a:r>
              <a:rPr lang="ru-RU" sz="1400" dirty="0">
                <a:ln>
                  <a:solidFill>
                    <a:schemeClr val="tx1"/>
                  </a:solidFill>
                </a:ln>
              </a:rPr>
              <a:t>, бабушка 2 внуков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n>
                <a:solidFill>
                  <a:schemeClr val="tx1"/>
                </a:solidFill>
              </a:ln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>
                  <a:solidFill>
                    <a:schemeClr val="tx1"/>
                  </a:solidFill>
                </a:ln>
              </a:rPr>
              <a:t>Нет зоны отдыха, где можно устроить пикник с внуками у воды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 bwMode="auto">
          <a:xfrm>
            <a:off x="6215074" y="3071816"/>
            <a:ext cx="2714644" cy="1500198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>
                  <a:solidFill>
                    <a:schemeClr val="tx1"/>
                  </a:solidFill>
                </a:ln>
              </a:rPr>
              <a:t>Наталья, 30 лет, проживает                в с. </a:t>
            </a:r>
            <a:r>
              <a:rPr lang="ru-RU" sz="1400" dirty="0" err="1">
                <a:ln>
                  <a:solidFill>
                    <a:schemeClr val="tx1"/>
                  </a:solidFill>
                </a:ln>
              </a:rPr>
              <a:t>Подольхи</a:t>
            </a:r>
            <a:r>
              <a:rPr lang="ru-RU" sz="1400" dirty="0">
                <a:ln>
                  <a:solidFill>
                    <a:schemeClr val="tx1"/>
                  </a:solidFill>
                </a:ln>
              </a:rPr>
              <a:t>, мама                              6 месячного сына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n>
                <a:solidFill>
                  <a:schemeClr val="tx1"/>
                </a:solidFill>
              </a:ln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>
                  <a:solidFill>
                    <a:schemeClr val="tx1"/>
                  </a:solidFill>
                </a:ln>
              </a:rPr>
              <a:t>Хочется летом как можно дольше гулять с ребенком в живописном месте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 bwMode="auto">
          <a:xfrm>
            <a:off x="3286116" y="3071816"/>
            <a:ext cx="2714644" cy="1500198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>
                  <a:solidFill>
                    <a:schemeClr val="tx1"/>
                  </a:solidFill>
                </a:ln>
              </a:rPr>
              <a:t>Иван, 54 года, проживает в с. </a:t>
            </a:r>
            <a:r>
              <a:rPr lang="ru-RU" sz="1400" dirty="0" err="1">
                <a:ln>
                  <a:solidFill>
                    <a:schemeClr val="tx1"/>
                  </a:solidFill>
                </a:ln>
              </a:rPr>
              <a:t>Подольхи</a:t>
            </a:r>
            <a:r>
              <a:rPr lang="ru-RU" sz="1400" dirty="0">
                <a:ln>
                  <a:solidFill>
                    <a:schemeClr val="tx1"/>
                  </a:solidFill>
                </a:ln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n>
                <a:solidFill>
                  <a:schemeClr val="tx1"/>
                </a:solidFill>
              </a:ln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>
                  <a:solidFill>
                    <a:schemeClr val="tx1"/>
                  </a:solidFill>
                </a:ln>
              </a:rPr>
              <a:t>Очень заросший Исток реки Северский Донец</a:t>
            </a:r>
          </a:p>
        </p:txBody>
      </p:sp>
    </p:spTree>
    <p:extLst>
      <p:ext uri="{BB962C8B-B14F-4D97-AF65-F5344CB8AC3E}">
        <p14:creationId xmlns="" xmlns:p14="http://schemas.microsoft.com/office/powerpoint/2010/main" val="150899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КОМПАС  ПЕРСОН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2" descr="C:\Users\User\Downloads\d8d2545d-5918-4a78-8c49-0266c9ca14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35050"/>
            <a:ext cx="2899194" cy="3865592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14810" y="1349364"/>
          <a:ext cx="4048132" cy="321471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01075"/>
                <a:gridCol w="2047057"/>
              </a:tblGrid>
              <a:tr h="165626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1. «АКТИВИСТ»</a:t>
                      </a:r>
                    </a:p>
                    <a:p>
                      <a:pPr algn="ctr"/>
                      <a:endParaRPr lang="ru-RU" sz="1400" dirty="0" smtClean="0"/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1400" dirty="0" smtClean="0"/>
                        <a:t> Предлагает идеи по улучшению</a:t>
                      </a: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1400" dirty="0" smtClean="0"/>
                        <a:t>Пишет обращения</a:t>
                      </a: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1400" baseline="0" dirty="0" smtClean="0"/>
                        <a:t> всегда в курсе всего  </a:t>
                      </a:r>
                      <a:endParaRPr lang="ru-RU" sz="1400" dirty="0"/>
                    </a:p>
                  </a:txBody>
                  <a:tcPr marT="60960" marB="6096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«Опора села»</a:t>
                      </a:r>
                    </a:p>
                    <a:p>
                      <a:pPr marL="0" algn="ctr" defTabSz="914400" rtl="0" eaLnBrk="1" latinLnBrk="0" hangingPunct="1"/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buFontTx/>
                        <a:buNone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-Участвует в мероприятиях</a:t>
                      </a:r>
                    </a:p>
                    <a:p>
                      <a:pPr marL="0" algn="ctr" defTabSz="914400" rtl="0" eaLnBrk="1" latinLnBrk="0" hangingPunct="1">
                        <a:buFontTx/>
                        <a:buNone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buFontTx/>
                        <a:buNone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60960" marB="6096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58443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3. «ВОРЧУН»</a:t>
                      </a:r>
                    </a:p>
                    <a:p>
                      <a:pPr marL="0" algn="ctr" defTabSz="914400" rtl="0" eaLnBrk="1" latinLnBrk="0" hangingPunct="1">
                        <a:buFontTx/>
                        <a:buNone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buFontTx/>
                        <a:buNone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Часто недоволен или безразличен к происходящему</a:t>
                      </a:r>
                    </a:p>
                  </a:txBody>
                  <a:tcPr marT="60960" marB="6096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«РАВНОДУШНЫЙ»</a:t>
                      </a:r>
                    </a:p>
                    <a:p>
                      <a:pPr algn="ctr"/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-равнодушен к ЖС</a:t>
                      </a:r>
                    </a:p>
                  </a:txBody>
                  <a:tcPr marT="60960" marB="6096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2455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ПЕРСОНА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14678" y="1142991"/>
          <a:ext cx="5500726" cy="3882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4087"/>
                <a:gridCol w="3836639"/>
              </a:tblGrid>
              <a:tr h="467072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T="60960" marB="60960"/>
                </a:tc>
              </a:tr>
              <a:tr h="26272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Кто я?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Валентина, 65 лет, пенсионерка</a:t>
                      </a: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272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Мой девиз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Стремись к жизни, которую ты хочешь создать!</a:t>
                      </a:r>
                      <a:endParaRPr lang="ru-RU" sz="1000" b="0" i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868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Обо мне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Проживаю в частном доме с мужем,  имею 2 внучек (4 и 7 лет)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272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Со мной произошло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Ушла с работы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868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Теперь я должен сделать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Вести активный образ жизни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272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И я не понимаю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Почему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надо ждать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272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Меня огорчает и бесит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Никто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не реагирует на мои просьбы сразу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868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При этом я хочу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Летом с внучками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гулять в живописном и облагороженном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месте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 воды, делать пикники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067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А обычно я поступаю так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Сижу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дома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876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Моя мечта</a:t>
                      </a:r>
                      <a:endParaRPr lang="ru-RU" sz="1000" dirty="0"/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Чтобы в нашем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с. </a:t>
                      </a:r>
                      <a:r>
                        <a:rPr lang="ru-RU" sz="1000" b="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Подольхи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очистили Исток реки Северский Донец и сделали там большую и современную зону отдыха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2941" t="22917" r="32057" b="25855"/>
          <a:stretch>
            <a:fillRect/>
          </a:stretch>
        </p:blipFill>
        <p:spPr bwMode="auto">
          <a:xfrm>
            <a:off x="142844" y="1142990"/>
            <a:ext cx="300036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29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ПУТИ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2" name="Рисунок 21" descr="png-transparent-computer-icons-star-font-awesome-x-mark-angle-leaf-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299942"/>
            <a:ext cx="699542" cy="699542"/>
          </a:xfrm>
          <a:prstGeom prst="rect">
            <a:avLst/>
          </a:prstGeom>
        </p:spPr>
      </p:pic>
      <p:pic>
        <p:nvPicPr>
          <p:cNvPr id="24" name="Picture 2" descr="C:\Users\User\Downloads\41139143-c022-47c2-a636-e0c13bf9510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142990"/>
            <a:ext cx="6929486" cy="37452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1883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</TotalTime>
  <Words>1029</Words>
  <Application>Microsoft Office PowerPoint</Application>
  <PresentationFormat>Экран (16:9)</PresentationFormat>
  <Paragraphs>223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МУНИЦИПАЛЬНЫЙ АКСЕЛЕРАТОР ПРОЕКТОВ ПО СЕРВИС-ДИЗАЙНУ</vt:lpstr>
      <vt:lpstr>СОСТАВ КОМАНДЫ</vt:lpstr>
      <vt:lpstr>ЖИЗНЕННАЯ СИТУАЦИЯ</vt:lpstr>
      <vt:lpstr>КАРТА СИСТЕМЫ</vt:lpstr>
      <vt:lpstr>ГИПОТЕЗА  ИССЛЕДОВАНИЯ</vt:lpstr>
      <vt:lpstr>ПРОЖИВАНИЕ ОПЫТА/ ГЛУБИННОЕ ИНТЕРВЬЮ</vt:lpstr>
      <vt:lpstr>КОМПАС  ПЕРСОН</vt:lpstr>
      <vt:lpstr>ПЕРСОНА</vt:lpstr>
      <vt:lpstr>КАРТА ПУТИ КЛИЕНТА</vt:lpstr>
      <vt:lpstr>ЭМОЦИИ  КЛИЕНТА</vt:lpstr>
      <vt:lpstr>ПРОТОТИП</vt:lpstr>
      <vt:lpstr>ТЕСТИРОВАНИЕ  ПРОТОТИПА</vt:lpstr>
      <vt:lpstr>ЦЕННОСТНОЕ ПРЕДЛОЖЕНИЕ</vt:lpstr>
      <vt:lpstr>МЕТРИКИ ПРОЕКТА</vt:lpstr>
      <vt:lpstr>ПРОЕКТНЫЙ ПЛАН</vt:lpstr>
      <vt:lpstr>РЕСУРСЫ ПРОЕКТА</vt:lpstr>
      <vt:lpstr>МЫ ГОВОРИМ 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АКСЕЛЕРАТОР  ПРОЕКТОВ ПО СЕРВИС-ДИЗАЙНУ</dc:title>
  <dc:creator>Антоннина</dc:creator>
  <cp:lastModifiedBy>Оля</cp:lastModifiedBy>
  <cp:revision>87</cp:revision>
  <cp:lastPrinted>2023-06-26T08:55:24Z</cp:lastPrinted>
  <dcterms:created xsi:type="dcterms:W3CDTF">2023-04-01T00:20:50Z</dcterms:created>
  <dcterms:modified xsi:type="dcterms:W3CDTF">2023-12-12T08:04:13Z</dcterms:modified>
</cp:coreProperties>
</file>