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2" r:id="rId3"/>
    <p:sldId id="258" r:id="rId4"/>
    <p:sldId id="264" r:id="rId5"/>
    <p:sldId id="269" r:id="rId6"/>
    <p:sldId id="268" r:id="rId7"/>
    <p:sldId id="270" r:id="rId8"/>
    <p:sldId id="271" r:id="rId9"/>
    <p:sldId id="272" r:id="rId10"/>
    <p:sldId id="273" r:id="rId11"/>
    <p:sldId id="274" r:id="rId12"/>
    <p:sldId id="277" r:id="rId13"/>
    <p:sldId id="278" r:id="rId14"/>
    <p:sldId id="279" r:id="rId15"/>
    <p:sldId id="280" r:id="rId16"/>
    <p:sldId id="281" r:id="rId17"/>
    <p:sldId id="282" r:id="rId18"/>
    <p:sldId id="283" r:id="rId19"/>
  </p:sldIdLst>
  <p:sldSz cx="9144000" cy="5143500" type="screen16x9"/>
  <p:notesSz cx="6888163" cy="100203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100" d="100"/>
          <a:sy n="100" d="100"/>
        </p:scale>
        <p:origin x="-294" y="-690"/>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A7AC2C-B8CF-4A20-A928-ACD0F0F0D240}"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ru-RU"/>
        </a:p>
      </dgm:t>
    </dgm:pt>
    <dgm:pt modelId="{4530C24E-B77A-412A-BD57-AD904FBA39C6}">
      <dgm:prSet phldrT="[Текст]" phldr="1"/>
      <dgm:spPr/>
      <dgm:t>
        <a:bodyPr/>
        <a:lstStyle/>
        <a:p>
          <a:endParaRPr lang="ru-RU" dirty="0"/>
        </a:p>
      </dgm:t>
    </dgm:pt>
    <dgm:pt modelId="{608A5FCB-465D-4D25-9CA8-6915FB3AEE25}" type="parTrans" cxnId="{4A0C29B0-3E1D-4728-A9F8-F07A7BAC577C}">
      <dgm:prSet/>
      <dgm:spPr/>
      <dgm:t>
        <a:bodyPr/>
        <a:lstStyle/>
        <a:p>
          <a:endParaRPr lang="ru-RU"/>
        </a:p>
      </dgm:t>
    </dgm:pt>
    <dgm:pt modelId="{B2F4A157-1375-47F6-841B-AC9EE6E0E4D4}" type="sibTrans" cxnId="{4A0C29B0-3E1D-4728-A9F8-F07A7BAC577C}">
      <dgm:prSet/>
      <dgm:spPr/>
      <dgm:t>
        <a:bodyPr/>
        <a:lstStyle/>
        <a:p>
          <a:endParaRPr lang="ru-RU"/>
        </a:p>
      </dgm:t>
    </dgm:pt>
    <dgm:pt modelId="{B8BCB4A1-EE02-49B2-AFDE-88353ABCB6A3}">
      <dgm:prSet phldrT="[Текст]"/>
      <dgm:spPr/>
      <dgm:t>
        <a:bodyPr/>
        <a:lstStyle/>
        <a:p>
          <a:r>
            <a:rPr lang="ru-RU" b="1" dirty="0" smtClean="0">
              <a:solidFill>
                <a:schemeClr val="tx1"/>
              </a:solidFill>
            </a:rPr>
            <a:t>Активист, которому все нужно</a:t>
          </a:r>
          <a:endParaRPr lang="ru-RU" b="1" dirty="0">
            <a:solidFill>
              <a:schemeClr val="tx1"/>
            </a:solidFill>
          </a:endParaRPr>
        </a:p>
      </dgm:t>
    </dgm:pt>
    <dgm:pt modelId="{55EB18B8-113B-402B-81D2-0E8288A038D5}" type="parTrans" cxnId="{7B968123-55EA-45BF-8767-AA6306A9FEBE}">
      <dgm:prSet/>
      <dgm:spPr/>
      <dgm:t>
        <a:bodyPr/>
        <a:lstStyle/>
        <a:p>
          <a:endParaRPr lang="ru-RU"/>
        </a:p>
      </dgm:t>
    </dgm:pt>
    <dgm:pt modelId="{55B23930-46B4-4212-BE46-6543F859D68E}" type="sibTrans" cxnId="{7B968123-55EA-45BF-8767-AA6306A9FEBE}">
      <dgm:prSet/>
      <dgm:spPr/>
      <dgm:t>
        <a:bodyPr/>
        <a:lstStyle/>
        <a:p>
          <a:endParaRPr lang="ru-RU"/>
        </a:p>
      </dgm:t>
    </dgm:pt>
    <dgm:pt modelId="{7DB12A3A-ED06-4055-9CC1-676852FFB03E}">
      <dgm:prSet phldrT="[Текст]"/>
      <dgm:spPr>
        <a:solidFill>
          <a:srgbClr val="92D050"/>
        </a:solidFill>
      </dgm:spPr>
      <dgm:t>
        <a:bodyPr/>
        <a:lstStyle/>
        <a:p>
          <a:r>
            <a:rPr lang="ru-RU" b="1" dirty="0" smtClean="0">
              <a:solidFill>
                <a:schemeClr val="tx1"/>
              </a:solidFill>
            </a:rPr>
            <a:t>Молодой человек</a:t>
          </a:r>
          <a:endParaRPr lang="ru-RU" b="1" dirty="0">
            <a:solidFill>
              <a:schemeClr val="tx1"/>
            </a:solidFill>
          </a:endParaRPr>
        </a:p>
      </dgm:t>
    </dgm:pt>
    <dgm:pt modelId="{7A3FBDFE-4554-41A3-BBAA-8FE5F6208F33}" type="parTrans" cxnId="{41463F08-129E-48EA-9112-41CEAE220735}">
      <dgm:prSet/>
      <dgm:spPr/>
      <dgm:t>
        <a:bodyPr/>
        <a:lstStyle/>
        <a:p>
          <a:endParaRPr lang="ru-RU"/>
        </a:p>
      </dgm:t>
    </dgm:pt>
    <dgm:pt modelId="{683AA147-AAC1-4DFF-928B-CCAE73285867}" type="sibTrans" cxnId="{41463F08-129E-48EA-9112-41CEAE220735}">
      <dgm:prSet/>
      <dgm:spPr/>
      <dgm:t>
        <a:bodyPr/>
        <a:lstStyle/>
        <a:p>
          <a:endParaRPr lang="ru-RU"/>
        </a:p>
      </dgm:t>
    </dgm:pt>
    <dgm:pt modelId="{C9824FCE-A548-4644-B490-32506756D4FA}">
      <dgm:prSet phldrT="[Текст]"/>
      <dgm:spPr>
        <a:solidFill>
          <a:srgbClr val="FFFF00"/>
        </a:solidFill>
      </dgm:spPr>
      <dgm:t>
        <a:bodyPr/>
        <a:lstStyle/>
        <a:p>
          <a:r>
            <a:rPr lang="ru-RU" b="1" dirty="0" smtClean="0">
              <a:solidFill>
                <a:schemeClr val="tx1"/>
              </a:solidFill>
            </a:rPr>
            <a:t>Постоянный посетитель объекта</a:t>
          </a:r>
          <a:endParaRPr lang="ru-RU" b="1" dirty="0">
            <a:solidFill>
              <a:schemeClr val="tx1"/>
            </a:solidFill>
          </a:endParaRPr>
        </a:p>
      </dgm:t>
    </dgm:pt>
    <dgm:pt modelId="{DB6C9EB7-19B8-4994-A31F-F43B64AF68C9}" type="parTrans" cxnId="{FB26AF79-48D3-41C8-989C-6DD66EEFCED3}">
      <dgm:prSet/>
      <dgm:spPr/>
      <dgm:t>
        <a:bodyPr/>
        <a:lstStyle/>
        <a:p>
          <a:endParaRPr lang="ru-RU"/>
        </a:p>
      </dgm:t>
    </dgm:pt>
    <dgm:pt modelId="{11B97841-BA20-4411-861C-637776E2308A}" type="sibTrans" cxnId="{FB26AF79-48D3-41C8-989C-6DD66EEFCED3}">
      <dgm:prSet/>
      <dgm:spPr/>
      <dgm:t>
        <a:bodyPr/>
        <a:lstStyle/>
        <a:p>
          <a:endParaRPr lang="ru-RU"/>
        </a:p>
      </dgm:t>
    </dgm:pt>
    <dgm:pt modelId="{59E2D3E4-F452-4F22-B384-492CED248925}">
      <dgm:prSet phldrT="[Текст]" custT="1"/>
      <dgm:spPr>
        <a:solidFill>
          <a:schemeClr val="accent2">
            <a:lumMod val="20000"/>
            <a:lumOff val="80000"/>
          </a:schemeClr>
        </a:solidFill>
      </dgm:spPr>
      <dgm:t>
        <a:bodyPr/>
        <a:lstStyle/>
        <a:p>
          <a:r>
            <a:rPr lang="ru-RU" sz="700" b="1" dirty="0" smtClean="0">
              <a:solidFill>
                <a:schemeClr val="tx1"/>
              </a:solidFill>
            </a:rPr>
            <a:t>водители</a:t>
          </a:r>
          <a:endParaRPr lang="ru-RU" sz="700" b="1" dirty="0">
            <a:solidFill>
              <a:schemeClr val="tx1"/>
            </a:solidFill>
          </a:endParaRPr>
        </a:p>
      </dgm:t>
    </dgm:pt>
    <dgm:pt modelId="{87D12EE1-CBEA-4B9C-BA42-32321EF3BE43}" type="parTrans" cxnId="{3C983D05-39A8-428F-AC62-D333EEBD9A4E}">
      <dgm:prSet/>
      <dgm:spPr/>
      <dgm:t>
        <a:bodyPr/>
        <a:lstStyle/>
        <a:p>
          <a:endParaRPr lang="ru-RU"/>
        </a:p>
      </dgm:t>
    </dgm:pt>
    <dgm:pt modelId="{3844FDC6-CA40-4035-8F49-B25FC5F5C9F8}" type="sibTrans" cxnId="{3C983D05-39A8-428F-AC62-D333EEBD9A4E}">
      <dgm:prSet/>
      <dgm:spPr/>
      <dgm:t>
        <a:bodyPr/>
        <a:lstStyle/>
        <a:p>
          <a:endParaRPr lang="ru-RU"/>
        </a:p>
      </dgm:t>
    </dgm:pt>
    <dgm:pt modelId="{CF4257E2-F431-493C-8432-7817B09BC6DF}">
      <dgm:prSet/>
      <dgm:spPr/>
      <dgm:t>
        <a:bodyPr/>
        <a:lstStyle/>
        <a:p>
          <a:r>
            <a:rPr lang="ru-RU" b="1" dirty="0" smtClean="0">
              <a:solidFill>
                <a:schemeClr val="tx1"/>
              </a:solidFill>
            </a:rPr>
            <a:t>Пассивный наблюдатель </a:t>
          </a:r>
          <a:endParaRPr lang="ru-RU" b="1" dirty="0">
            <a:solidFill>
              <a:schemeClr val="tx1"/>
            </a:solidFill>
          </a:endParaRPr>
        </a:p>
      </dgm:t>
    </dgm:pt>
    <dgm:pt modelId="{F06C8CA4-5786-4607-9CA6-F7721CE5396F}" type="parTrans" cxnId="{30A41373-0AB9-48E7-B844-64DE0E2F5BC8}">
      <dgm:prSet/>
      <dgm:spPr/>
      <dgm:t>
        <a:bodyPr/>
        <a:lstStyle/>
        <a:p>
          <a:endParaRPr lang="ru-RU"/>
        </a:p>
      </dgm:t>
    </dgm:pt>
    <dgm:pt modelId="{C7ED6CDB-E006-4EB7-A594-040AD0BA6268}" type="sibTrans" cxnId="{30A41373-0AB9-48E7-B844-64DE0E2F5BC8}">
      <dgm:prSet/>
      <dgm:spPr/>
      <dgm:t>
        <a:bodyPr/>
        <a:lstStyle/>
        <a:p>
          <a:endParaRPr lang="ru-RU"/>
        </a:p>
      </dgm:t>
    </dgm:pt>
    <dgm:pt modelId="{0EA6ABD6-52FF-46E2-A005-4077434765DD}">
      <dgm:prSet custT="1"/>
      <dgm:spPr>
        <a:solidFill>
          <a:schemeClr val="accent2">
            <a:lumMod val="20000"/>
            <a:lumOff val="80000"/>
          </a:schemeClr>
        </a:solidFill>
      </dgm:spPr>
      <dgm:t>
        <a:bodyPr/>
        <a:lstStyle/>
        <a:p>
          <a:r>
            <a:rPr lang="ru-RU" sz="700" b="1" dirty="0" smtClean="0">
              <a:solidFill>
                <a:schemeClr val="tx1"/>
              </a:solidFill>
            </a:rPr>
            <a:t>семьи</a:t>
          </a:r>
          <a:endParaRPr lang="ru-RU" sz="700" b="1" dirty="0">
            <a:solidFill>
              <a:schemeClr val="tx1"/>
            </a:solidFill>
          </a:endParaRPr>
        </a:p>
      </dgm:t>
    </dgm:pt>
    <dgm:pt modelId="{FACFD469-4D63-4275-B141-3DD947CCDA35}" type="parTrans" cxnId="{6A516ED9-23AB-4DBD-9B07-C3D7140CD43B}">
      <dgm:prSet/>
      <dgm:spPr/>
      <dgm:t>
        <a:bodyPr/>
        <a:lstStyle/>
        <a:p>
          <a:endParaRPr lang="ru-RU"/>
        </a:p>
      </dgm:t>
    </dgm:pt>
    <dgm:pt modelId="{80CDC148-611B-4118-8494-586602F069A4}" type="sibTrans" cxnId="{6A516ED9-23AB-4DBD-9B07-C3D7140CD43B}">
      <dgm:prSet/>
      <dgm:spPr/>
      <dgm:t>
        <a:bodyPr/>
        <a:lstStyle/>
        <a:p>
          <a:endParaRPr lang="ru-RU"/>
        </a:p>
      </dgm:t>
    </dgm:pt>
    <dgm:pt modelId="{36BB235F-E34A-4411-9D3C-D84ECF50BE99}">
      <dgm:prSet custT="1"/>
      <dgm:spPr>
        <a:solidFill>
          <a:srgbClr val="FFFF00"/>
        </a:solidFill>
      </dgm:spPr>
      <dgm:t>
        <a:bodyPr/>
        <a:lstStyle/>
        <a:p>
          <a:r>
            <a:rPr lang="ru-RU" sz="700" b="1" dirty="0" smtClean="0">
              <a:solidFill>
                <a:schemeClr val="tx1"/>
              </a:solidFill>
            </a:rPr>
            <a:t>Житель городского поселения</a:t>
          </a:r>
          <a:endParaRPr lang="ru-RU" sz="700" b="1" dirty="0">
            <a:solidFill>
              <a:schemeClr val="tx1"/>
            </a:solidFill>
          </a:endParaRPr>
        </a:p>
      </dgm:t>
    </dgm:pt>
    <dgm:pt modelId="{326565B8-DEF6-4D9B-87AA-D3F3E3EED1AC}" type="parTrans" cxnId="{99CC2047-C253-4600-BBD7-329019A4255A}">
      <dgm:prSet/>
      <dgm:spPr/>
      <dgm:t>
        <a:bodyPr/>
        <a:lstStyle/>
        <a:p>
          <a:endParaRPr lang="ru-RU"/>
        </a:p>
      </dgm:t>
    </dgm:pt>
    <dgm:pt modelId="{2891FE15-DBC0-45D5-BC87-013960267973}" type="sibTrans" cxnId="{99CC2047-C253-4600-BBD7-329019A4255A}">
      <dgm:prSet/>
      <dgm:spPr/>
      <dgm:t>
        <a:bodyPr/>
        <a:lstStyle/>
        <a:p>
          <a:endParaRPr lang="ru-RU"/>
        </a:p>
      </dgm:t>
    </dgm:pt>
    <dgm:pt modelId="{1D603BFC-0CD5-4919-97AC-2754E07BCABA}">
      <dgm:prSet/>
      <dgm:spPr>
        <a:solidFill>
          <a:srgbClr val="92D050"/>
        </a:solidFill>
      </dgm:spPr>
      <dgm:t>
        <a:bodyPr/>
        <a:lstStyle/>
        <a:p>
          <a:r>
            <a:rPr lang="ru-RU" b="1" dirty="0" smtClean="0">
              <a:solidFill>
                <a:schemeClr val="tx1"/>
              </a:solidFill>
            </a:rPr>
            <a:t>Пенсионер</a:t>
          </a:r>
          <a:endParaRPr lang="ru-RU" b="1" dirty="0">
            <a:solidFill>
              <a:schemeClr val="tx1"/>
            </a:solidFill>
          </a:endParaRPr>
        </a:p>
      </dgm:t>
    </dgm:pt>
    <dgm:pt modelId="{DD1E96C1-39B1-4D72-BD92-9490A43CBAEA}" type="parTrans" cxnId="{C6C2F1C2-3280-4DA9-A351-717DBA4431F0}">
      <dgm:prSet/>
      <dgm:spPr/>
      <dgm:t>
        <a:bodyPr/>
        <a:lstStyle/>
        <a:p>
          <a:endParaRPr lang="ru-RU"/>
        </a:p>
      </dgm:t>
    </dgm:pt>
    <dgm:pt modelId="{25EC25FE-3883-41B7-A5D6-5FCF3A608F6D}" type="sibTrans" cxnId="{C6C2F1C2-3280-4DA9-A351-717DBA4431F0}">
      <dgm:prSet/>
      <dgm:spPr/>
      <dgm:t>
        <a:bodyPr/>
        <a:lstStyle/>
        <a:p>
          <a:endParaRPr lang="ru-RU"/>
        </a:p>
      </dgm:t>
    </dgm:pt>
    <dgm:pt modelId="{7F5D938D-840C-4259-9ABF-5805B23E95CD}" type="pres">
      <dgm:prSet presAssocID="{B3A7AC2C-B8CF-4A20-A928-ACD0F0F0D240}" presName="cycle" presStyleCnt="0">
        <dgm:presLayoutVars>
          <dgm:chMax val="1"/>
          <dgm:dir/>
          <dgm:animLvl val="ctr"/>
          <dgm:resizeHandles val="exact"/>
        </dgm:presLayoutVars>
      </dgm:prSet>
      <dgm:spPr/>
      <dgm:t>
        <a:bodyPr/>
        <a:lstStyle/>
        <a:p>
          <a:endParaRPr lang="ru-RU"/>
        </a:p>
      </dgm:t>
    </dgm:pt>
    <dgm:pt modelId="{096B7093-1D72-4C53-88FB-C1F48B1B3E0F}" type="pres">
      <dgm:prSet presAssocID="{4530C24E-B77A-412A-BD57-AD904FBA39C6}" presName="centerShape" presStyleLbl="node0" presStyleIdx="0" presStyleCnt="1"/>
      <dgm:spPr/>
      <dgm:t>
        <a:bodyPr/>
        <a:lstStyle/>
        <a:p>
          <a:endParaRPr lang="ru-RU"/>
        </a:p>
      </dgm:t>
    </dgm:pt>
    <dgm:pt modelId="{932623DD-4BFB-4957-8504-06071D7DA706}" type="pres">
      <dgm:prSet presAssocID="{55EB18B8-113B-402B-81D2-0E8288A038D5}" presName="Name9" presStyleLbl="parChTrans1D2" presStyleIdx="0" presStyleCnt="8"/>
      <dgm:spPr/>
      <dgm:t>
        <a:bodyPr/>
        <a:lstStyle/>
        <a:p>
          <a:endParaRPr lang="ru-RU"/>
        </a:p>
      </dgm:t>
    </dgm:pt>
    <dgm:pt modelId="{75E9EF21-9947-4E69-B369-ECCEDBB23D23}" type="pres">
      <dgm:prSet presAssocID="{55EB18B8-113B-402B-81D2-0E8288A038D5}" presName="connTx" presStyleLbl="parChTrans1D2" presStyleIdx="0" presStyleCnt="8"/>
      <dgm:spPr/>
      <dgm:t>
        <a:bodyPr/>
        <a:lstStyle/>
        <a:p>
          <a:endParaRPr lang="ru-RU"/>
        </a:p>
      </dgm:t>
    </dgm:pt>
    <dgm:pt modelId="{B3DA0512-252B-40A7-88CA-9C72600FD903}" type="pres">
      <dgm:prSet presAssocID="{B8BCB4A1-EE02-49B2-AFDE-88353ABCB6A3}" presName="node" presStyleLbl="node1" presStyleIdx="0" presStyleCnt="8">
        <dgm:presLayoutVars>
          <dgm:bulletEnabled val="1"/>
        </dgm:presLayoutVars>
      </dgm:prSet>
      <dgm:spPr/>
      <dgm:t>
        <a:bodyPr/>
        <a:lstStyle/>
        <a:p>
          <a:endParaRPr lang="ru-RU"/>
        </a:p>
      </dgm:t>
    </dgm:pt>
    <dgm:pt modelId="{1B93E31A-8E1A-4C98-9509-A49E6251AC8C}" type="pres">
      <dgm:prSet presAssocID="{7A3FBDFE-4554-41A3-BBAA-8FE5F6208F33}" presName="Name9" presStyleLbl="parChTrans1D2" presStyleIdx="1" presStyleCnt="8"/>
      <dgm:spPr/>
      <dgm:t>
        <a:bodyPr/>
        <a:lstStyle/>
        <a:p>
          <a:endParaRPr lang="ru-RU"/>
        </a:p>
      </dgm:t>
    </dgm:pt>
    <dgm:pt modelId="{F1E0DA0F-5C9E-4B24-8BB8-E1BC59C1BADC}" type="pres">
      <dgm:prSet presAssocID="{7A3FBDFE-4554-41A3-BBAA-8FE5F6208F33}" presName="connTx" presStyleLbl="parChTrans1D2" presStyleIdx="1" presStyleCnt="8"/>
      <dgm:spPr/>
      <dgm:t>
        <a:bodyPr/>
        <a:lstStyle/>
        <a:p>
          <a:endParaRPr lang="ru-RU"/>
        </a:p>
      </dgm:t>
    </dgm:pt>
    <dgm:pt modelId="{44BD133D-D497-41A7-A4A4-A0C85A968144}" type="pres">
      <dgm:prSet presAssocID="{7DB12A3A-ED06-4055-9CC1-676852FFB03E}" presName="node" presStyleLbl="node1" presStyleIdx="1" presStyleCnt="8">
        <dgm:presLayoutVars>
          <dgm:bulletEnabled val="1"/>
        </dgm:presLayoutVars>
      </dgm:prSet>
      <dgm:spPr/>
      <dgm:t>
        <a:bodyPr/>
        <a:lstStyle/>
        <a:p>
          <a:endParaRPr lang="ru-RU"/>
        </a:p>
      </dgm:t>
    </dgm:pt>
    <dgm:pt modelId="{4046863D-BB8D-4ABE-9ED1-D6EBCED9FC52}" type="pres">
      <dgm:prSet presAssocID="{DB6C9EB7-19B8-4994-A31F-F43B64AF68C9}" presName="Name9" presStyleLbl="parChTrans1D2" presStyleIdx="2" presStyleCnt="8"/>
      <dgm:spPr/>
      <dgm:t>
        <a:bodyPr/>
        <a:lstStyle/>
        <a:p>
          <a:endParaRPr lang="ru-RU"/>
        </a:p>
      </dgm:t>
    </dgm:pt>
    <dgm:pt modelId="{CE20FD3F-FACE-41B7-93A8-0E60BD152F0A}" type="pres">
      <dgm:prSet presAssocID="{DB6C9EB7-19B8-4994-A31F-F43B64AF68C9}" presName="connTx" presStyleLbl="parChTrans1D2" presStyleIdx="2" presStyleCnt="8"/>
      <dgm:spPr/>
      <dgm:t>
        <a:bodyPr/>
        <a:lstStyle/>
        <a:p>
          <a:endParaRPr lang="ru-RU"/>
        </a:p>
      </dgm:t>
    </dgm:pt>
    <dgm:pt modelId="{1024364B-EF80-4D77-992D-ABA65C1777CE}" type="pres">
      <dgm:prSet presAssocID="{C9824FCE-A548-4644-B490-32506756D4FA}" presName="node" presStyleLbl="node1" presStyleIdx="2" presStyleCnt="8">
        <dgm:presLayoutVars>
          <dgm:bulletEnabled val="1"/>
        </dgm:presLayoutVars>
      </dgm:prSet>
      <dgm:spPr/>
      <dgm:t>
        <a:bodyPr/>
        <a:lstStyle/>
        <a:p>
          <a:endParaRPr lang="ru-RU"/>
        </a:p>
      </dgm:t>
    </dgm:pt>
    <dgm:pt modelId="{CFE219E5-23F0-480A-ACF7-C8425CAD3217}" type="pres">
      <dgm:prSet presAssocID="{87D12EE1-CBEA-4B9C-BA42-32321EF3BE43}" presName="Name9" presStyleLbl="parChTrans1D2" presStyleIdx="3" presStyleCnt="8"/>
      <dgm:spPr/>
      <dgm:t>
        <a:bodyPr/>
        <a:lstStyle/>
        <a:p>
          <a:endParaRPr lang="ru-RU"/>
        </a:p>
      </dgm:t>
    </dgm:pt>
    <dgm:pt modelId="{21728AED-88B0-416F-8F69-E5C04A2446C2}" type="pres">
      <dgm:prSet presAssocID="{87D12EE1-CBEA-4B9C-BA42-32321EF3BE43}" presName="connTx" presStyleLbl="parChTrans1D2" presStyleIdx="3" presStyleCnt="8"/>
      <dgm:spPr/>
      <dgm:t>
        <a:bodyPr/>
        <a:lstStyle/>
        <a:p>
          <a:endParaRPr lang="ru-RU"/>
        </a:p>
      </dgm:t>
    </dgm:pt>
    <dgm:pt modelId="{DA11C32C-7787-4AE4-BF63-92E87D8F9EA7}" type="pres">
      <dgm:prSet presAssocID="{59E2D3E4-F452-4F22-B384-492CED248925}" presName="node" presStyleLbl="node1" presStyleIdx="3" presStyleCnt="8">
        <dgm:presLayoutVars>
          <dgm:bulletEnabled val="1"/>
        </dgm:presLayoutVars>
      </dgm:prSet>
      <dgm:spPr/>
      <dgm:t>
        <a:bodyPr/>
        <a:lstStyle/>
        <a:p>
          <a:endParaRPr lang="ru-RU"/>
        </a:p>
      </dgm:t>
    </dgm:pt>
    <dgm:pt modelId="{A1212E6C-7DC0-4D6F-8F6F-A5415CBB1636}" type="pres">
      <dgm:prSet presAssocID="{F06C8CA4-5786-4607-9CA6-F7721CE5396F}" presName="Name9" presStyleLbl="parChTrans1D2" presStyleIdx="4" presStyleCnt="8"/>
      <dgm:spPr/>
      <dgm:t>
        <a:bodyPr/>
        <a:lstStyle/>
        <a:p>
          <a:endParaRPr lang="ru-RU"/>
        </a:p>
      </dgm:t>
    </dgm:pt>
    <dgm:pt modelId="{74E1830D-9188-4DBA-B716-C36183F11820}" type="pres">
      <dgm:prSet presAssocID="{F06C8CA4-5786-4607-9CA6-F7721CE5396F}" presName="connTx" presStyleLbl="parChTrans1D2" presStyleIdx="4" presStyleCnt="8"/>
      <dgm:spPr/>
      <dgm:t>
        <a:bodyPr/>
        <a:lstStyle/>
        <a:p>
          <a:endParaRPr lang="ru-RU"/>
        </a:p>
      </dgm:t>
    </dgm:pt>
    <dgm:pt modelId="{E98A651A-3D0E-4E0A-B7F5-50E875B7B5C9}" type="pres">
      <dgm:prSet presAssocID="{CF4257E2-F431-493C-8432-7817B09BC6DF}" presName="node" presStyleLbl="node1" presStyleIdx="4" presStyleCnt="8">
        <dgm:presLayoutVars>
          <dgm:bulletEnabled val="1"/>
        </dgm:presLayoutVars>
      </dgm:prSet>
      <dgm:spPr/>
      <dgm:t>
        <a:bodyPr/>
        <a:lstStyle/>
        <a:p>
          <a:endParaRPr lang="ru-RU"/>
        </a:p>
      </dgm:t>
    </dgm:pt>
    <dgm:pt modelId="{D05C07A4-8C2E-430F-B36C-69200917D914}" type="pres">
      <dgm:prSet presAssocID="{DD1E96C1-39B1-4D72-BD92-9490A43CBAEA}" presName="Name9" presStyleLbl="parChTrans1D2" presStyleIdx="5" presStyleCnt="8"/>
      <dgm:spPr/>
      <dgm:t>
        <a:bodyPr/>
        <a:lstStyle/>
        <a:p>
          <a:endParaRPr lang="ru-RU"/>
        </a:p>
      </dgm:t>
    </dgm:pt>
    <dgm:pt modelId="{D2DD05B9-2CD9-4745-B2A3-D0880F803BD4}" type="pres">
      <dgm:prSet presAssocID="{DD1E96C1-39B1-4D72-BD92-9490A43CBAEA}" presName="connTx" presStyleLbl="parChTrans1D2" presStyleIdx="5" presStyleCnt="8"/>
      <dgm:spPr/>
      <dgm:t>
        <a:bodyPr/>
        <a:lstStyle/>
        <a:p>
          <a:endParaRPr lang="ru-RU"/>
        </a:p>
      </dgm:t>
    </dgm:pt>
    <dgm:pt modelId="{8B6E6F21-375D-4CBD-A033-FFF43793C543}" type="pres">
      <dgm:prSet presAssocID="{1D603BFC-0CD5-4919-97AC-2754E07BCABA}" presName="node" presStyleLbl="node1" presStyleIdx="5" presStyleCnt="8">
        <dgm:presLayoutVars>
          <dgm:bulletEnabled val="1"/>
        </dgm:presLayoutVars>
      </dgm:prSet>
      <dgm:spPr/>
      <dgm:t>
        <a:bodyPr/>
        <a:lstStyle/>
        <a:p>
          <a:endParaRPr lang="ru-RU"/>
        </a:p>
      </dgm:t>
    </dgm:pt>
    <dgm:pt modelId="{BD1EB3FD-0FCC-4308-BAC5-98DD87323522}" type="pres">
      <dgm:prSet presAssocID="{326565B8-DEF6-4D9B-87AA-D3F3E3EED1AC}" presName="Name9" presStyleLbl="parChTrans1D2" presStyleIdx="6" presStyleCnt="8"/>
      <dgm:spPr/>
      <dgm:t>
        <a:bodyPr/>
        <a:lstStyle/>
        <a:p>
          <a:endParaRPr lang="ru-RU"/>
        </a:p>
      </dgm:t>
    </dgm:pt>
    <dgm:pt modelId="{D0DA7797-A3BD-4875-AA7C-D70EF0F1B51F}" type="pres">
      <dgm:prSet presAssocID="{326565B8-DEF6-4D9B-87AA-D3F3E3EED1AC}" presName="connTx" presStyleLbl="parChTrans1D2" presStyleIdx="6" presStyleCnt="8"/>
      <dgm:spPr/>
      <dgm:t>
        <a:bodyPr/>
        <a:lstStyle/>
        <a:p>
          <a:endParaRPr lang="ru-RU"/>
        </a:p>
      </dgm:t>
    </dgm:pt>
    <dgm:pt modelId="{B565D1F9-E173-4F68-8E34-5F0DF19AB97C}" type="pres">
      <dgm:prSet presAssocID="{36BB235F-E34A-4411-9D3C-D84ECF50BE99}" presName="node" presStyleLbl="node1" presStyleIdx="6" presStyleCnt="8">
        <dgm:presLayoutVars>
          <dgm:bulletEnabled val="1"/>
        </dgm:presLayoutVars>
      </dgm:prSet>
      <dgm:spPr/>
      <dgm:t>
        <a:bodyPr/>
        <a:lstStyle/>
        <a:p>
          <a:endParaRPr lang="ru-RU"/>
        </a:p>
      </dgm:t>
    </dgm:pt>
    <dgm:pt modelId="{C5546E67-805D-4D6A-8EFD-FC80791062EA}" type="pres">
      <dgm:prSet presAssocID="{FACFD469-4D63-4275-B141-3DD947CCDA35}" presName="Name9" presStyleLbl="parChTrans1D2" presStyleIdx="7" presStyleCnt="8"/>
      <dgm:spPr/>
      <dgm:t>
        <a:bodyPr/>
        <a:lstStyle/>
        <a:p>
          <a:endParaRPr lang="ru-RU"/>
        </a:p>
      </dgm:t>
    </dgm:pt>
    <dgm:pt modelId="{FF7BAC0B-E418-4F3A-9E14-3DC28E660846}" type="pres">
      <dgm:prSet presAssocID="{FACFD469-4D63-4275-B141-3DD947CCDA35}" presName="connTx" presStyleLbl="parChTrans1D2" presStyleIdx="7" presStyleCnt="8"/>
      <dgm:spPr/>
      <dgm:t>
        <a:bodyPr/>
        <a:lstStyle/>
        <a:p>
          <a:endParaRPr lang="ru-RU"/>
        </a:p>
      </dgm:t>
    </dgm:pt>
    <dgm:pt modelId="{2442F9F8-E3D2-4A99-BFD7-A85B82FDE9B3}" type="pres">
      <dgm:prSet presAssocID="{0EA6ABD6-52FF-46E2-A005-4077434765DD}" presName="node" presStyleLbl="node1" presStyleIdx="7" presStyleCnt="8">
        <dgm:presLayoutVars>
          <dgm:bulletEnabled val="1"/>
        </dgm:presLayoutVars>
      </dgm:prSet>
      <dgm:spPr/>
      <dgm:t>
        <a:bodyPr/>
        <a:lstStyle/>
        <a:p>
          <a:endParaRPr lang="ru-RU"/>
        </a:p>
      </dgm:t>
    </dgm:pt>
  </dgm:ptLst>
  <dgm:cxnLst>
    <dgm:cxn modelId="{6A516ED9-23AB-4DBD-9B07-C3D7140CD43B}" srcId="{4530C24E-B77A-412A-BD57-AD904FBA39C6}" destId="{0EA6ABD6-52FF-46E2-A005-4077434765DD}" srcOrd="7" destOrd="0" parTransId="{FACFD469-4D63-4275-B141-3DD947CCDA35}" sibTransId="{80CDC148-611B-4118-8494-586602F069A4}"/>
    <dgm:cxn modelId="{AE7C9313-6650-49A1-8F47-0BEFC52E2097}" type="presOf" srcId="{CF4257E2-F431-493C-8432-7817B09BC6DF}" destId="{E98A651A-3D0E-4E0A-B7F5-50E875B7B5C9}" srcOrd="0" destOrd="0" presId="urn:microsoft.com/office/officeart/2005/8/layout/radial1"/>
    <dgm:cxn modelId="{95695F5E-C8F3-4AB1-BFB0-A4866ECFC1C4}" type="presOf" srcId="{DB6C9EB7-19B8-4994-A31F-F43B64AF68C9}" destId="{CE20FD3F-FACE-41B7-93A8-0E60BD152F0A}" srcOrd="1" destOrd="0" presId="urn:microsoft.com/office/officeart/2005/8/layout/radial1"/>
    <dgm:cxn modelId="{4A0C29B0-3E1D-4728-A9F8-F07A7BAC577C}" srcId="{B3A7AC2C-B8CF-4A20-A928-ACD0F0F0D240}" destId="{4530C24E-B77A-412A-BD57-AD904FBA39C6}" srcOrd="0" destOrd="0" parTransId="{608A5FCB-465D-4D25-9CA8-6915FB3AEE25}" sibTransId="{B2F4A157-1375-47F6-841B-AC9EE6E0E4D4}"/>
    <dgm:cxn modelId="{E54FBCB2-4017-4627-9433-16EA434C8F1C}" type="presOf" srcId="{C9824FCE-A548-4644-B490-32506756D4FA}" destId="{1024364B-EF80-4D77-992D-ABA65C1777CE}" srcOrd="0" destOrd="0" presId="urn:microsoft.com/office/officeart/2005/8/layout/radial1"/>
    <dgm:cxn modelId="{132B23D0-D27C-41CB-B50B-993349CB6D63}" type="presOf" srcId="{87D12EE1-CBEA-4B9C-BA42-32321EF3BE43}" destId="{CFE219E5-23F0-480A-ACF7-C8425CAD3217}" srcOrd="0" destOrd="0" presId="urn:microsoft.com/office/officeart/2005/8/layout/radial1"/>
    <dgm:cxn modelId="{888B797E-F595-478E-8E64-630CEDACD99C}" type="presOf" srcId="{7DB12A3A-ED06-4055-9CC1-676852FFB03E}" destId="{44BD133D-D497-41A7-A4A4-A0C85A968144}" srcOrd="0" destOrd="0" presId="urn:microsoft.com/office/officeart/2005/8/layout/radial1"/>
    <dgm:cxn modelId="{7B968123-55EA-45BF-8767-AA6306A9FEBE}" srcId="{4530C24E-B77A-412A-BD57-AD904FBA39C6}" destId="{B8BCB4A1-EE02-49B2-AFDE-88353ABCB6A3}" srcOrd="0" destOrd="0" parTransId="{55EB18B8-113B-402B-81D2-0E8288A038D5}" sibTransId="{55B23930-46B4-4212-BE46-6543F859D68E}"/>
    <dgm:cxn modelId="{D5A28D2E-4EDC-413F-8F35-F417BE71CA58}" type="presOf" srcId="{55EB18B8-113B-402B-81D2-0E8288A038D5}" destId="{932623DD-4BFB-4957-8504-06071D7DA706}" srcOrd="0" destOrd="0" presId="urn:microsoft.com/office/officeart/2005/8/layout/radial1"/>
    <dgm:cxn modelId="{B7DAF52B-9028-45FF-BD10-3D20456CC4DF}" type="presOf" srcId="{B3A7AC2C-B8CF-4A20-A928-ACD0F0F0D240}" destId="{7F5D938D-840C-4259-9ABF-5805B23E95CD}" srcOrd="0" destOrd="0" presId="urn:microsoft.com/office/officeart/2005/8/layout/radial1"/>
    <dgm:cxn modelId="{38A3285A-1C58-4C88-9A8C-25376502B7C6}" type="presOf" srcId="{4530C24E-B77A-412A-BD57-AD904FBA39C6}" destId="{096B7093-1D72-4C53-88FB-C1F48B1B3E0F}" srcOrd="0" destOrd="0" presId="urn:microsoft.com/office/officeart/2005/8/layout/radial1"/>
    <dgm:cxn modelId="{5DB6B660-920E-433A-BEBE-4E2F70ADD908}" type="presOf" srcId="{1D603BFC-0CD5-4919-97AC-2754E07BCABA}" destId="{8B6E6F21-375D-4CBD-A033-FFF43793C543}" srcOrd="0" destOrd="0" presId="urn:microsoft.com/office/officeart/2005/8/layout/radial1"/>
    <dgm:cxn modelId="{DE95C22F-D6C3-4A1C-9C8F-6617FAC633A2}" type="presOf" srcId="{0EA6ABD6-52FF-46E2-A005-4077434765DD}" destId="{2442F9F8-E3D2-4A99-BFD7-A85B82FDE9B3}" srcOrd="0" destOrd="0" presId="urn:microsoft.com/office/officeart/2005/8/layout/radial1"/>
    <dgm:cxn modelId="{5916D24F-95BB-4DA4-8EAD-290AE8CC5430}" type="presOf" srcId="{7A3FBDFE-4554-41A3-BBAA-8FE5F6208F33}" destId="{F1E0DA0F-5C9E-4B24-8BB8-E1BC59C1BADC}" srcOrd="1" destOrd="0" presId="urn:microsoft.com/office/officeart/2005/8/layout/radial1"/>
    <dgm:cxn modelId="{ED49F028-7F3E-4A86-80A1-88CFAA5050BD}" type="presOf" srcId="{36BB235F-E34A-4411-9D3C-D84ECF50BE99}" destId="{B565D1F9-E173-4F68-8E34-5F0DF19AB97C}" srcOrd="0" destOrd="0" presId="urn:microsoft.com/office/officeart/2005/8/layout/radial1"/>
    <dgm:cxn modelId="{C70D1C6F-D0C2-4DFA-9C06-30618B3BB44D}" type="presOf" srcId="{FACFD469-4D63-4275-B141-3DD947CCDA35}" destId="{C5546E67-805D-4D6A-8EFD-FC80791062EA}" srcOrd="0" destOrd="0" presId="urn:microsoft.com/office/officeart/2005/8/layout/radial1"/>
    <dgm:cxn modelId="{22C14ECF-8F53-4B02-9940-28D312121E02}" type="presOf" srcId="{7A3FBDFE-4554-41A3-BBAA-8FE5F6208F33}" destId="{1B93E31A-8E1A-4C98-9509-A49E6251AC8C}" srcOrd="0" destOrd="0" presId="urn:microsoft.com/office/officeart/2005/8/layout/radial1"/>
    <dgm:cxn modelId="{A6322310-2790-4425-84E3-94A02E81AE97}" type="presOf" srcId="{DB6C9EB7-19B8-4994-A31F-F43B64AF68C9}" destId="{4046863D-BB8D-4ABE-9ED1-D6EBCED9FC52}" srcOrd="0" destOrd="0" presId="urn:microsoft.com/office/officeart/2005/8/layout/radial1"/>
    <dgm:cxn modelId="{DC60B3D3-A9D9-456F-8F14-1A31CB51ED4F}" type="presOf" srcId="{326565B8-DEF6-4D9B-87AA-D3F3E3EED1AC}" destId="{D0DA7797-A3BD-4875-AA7C-D70EF0F1B51F}" srcOrd="1" destOrd="0" presId="urn:microsoft.com/office/officeart/2005/8/layout/radial1"/>
    <dgm:cxn modelId="{41463F08-129E-48EA-9112-41CEAE220735}" srcId="{4530C24E-B77A-412A-BD57-AD904FBA39C6}" destId="{7DB12A3A-ED06-4055-9CC1-676852FFB03E}" srcOrd="1" destOrd="0" parTransId="{7A3FBDFE-4554-41A3-BBAA-8FE5F6208F33}" sibTransId="{683AA147-AAC1-4DFF-928B-CCAE73285867}"/>
    <dgm:cxn modelId="{C6C2F1C2-3280-4DA9-A351-717DBA4431F0}" srcId="{4530C24E-B77A-412A-BD57-AD904FBA39C6}" destId="{1D603BFC-0CD5-4919-97AC-2754E07BCABA}" srcOrd="5" destOrd="0" parTransId="{DD1E96C1-39B1-4D72-BD92-9490A43CBAEA}" sibTransId="{25EC25FE-3883-41B7-A5D6-5FCF3A608F6D}"/>
    <dgm:cxn modelId="{B695BC32-0336-4CA0-BC3C-0BA7241CF637}" type="presOf" srcId="{326565B8-DEF6-4D9B-87AA-D3F3E3EED1AC}" destId="{BD1EB3FD-0FCC-4308-BAC5-98DD87323522}" srcOrd="0" destOrd="0" presId="urn:microsoft.com/office/officeart/2005/8/layout/radial1"/>
    <dgm:cxn modelId="{54E2906E-A28E-44E8-94AD-707CA7FD5945}" type="presOf" srcId="{DD1E96C1-39B1-4D72-BD92-9490A43CBAEA}" destId="{D05C07A4-8C2E-430F-B36C-69200917D914}" srcOrd="0" destOrd="0" presId="urn:microsoft.com/office/officeart/2005/8/layout/radial1"/>
    <dgm:cxn modelId="{30A41373-0AB9-48E7-B844-64DE0E2F5BC8}" srcId="{4530C24E-B77A-412A-BD57-AD904FBA39C6}" destId="{CF4257E2-F431-493C-8432-7817B09BC6DF}" srcOrd="4" destOrd="0" parTransId="{F06C8CA4-5786-4607-9CA6-F7721CE5396F}" sibTransId="{C7ED6CDB-E006-4EB7-A594-040AD0BA6268}"/>
    <dgm:cxn modelId="{F0A6CF68-14F0-41A0-83D8-44671162814B}" type="presOf" srcId="{59E2D3E4-F452-4F22-B384-492CED248925}" destId="{DA11C32C-7787-4AE4-BF63-92E87D8F9EA7}" srcOrd="0" destOrd="0" presId="urn:microsoft.com/office/officeart/2005/8/layout/radial1"/>
    <dgm:cxn modelId="{078502BD-B8A7-4E26-AC1B-003BD2CE339C}" type="presOf" srcId="{FACFD469-4D63-4275-B141-3DD947CCDA35}" destId="{FF7BAC0B-E418-4F3A-9E14-3DC28E660846}" srcOrd="1" destOrd="0" presId="urn:microsoft.com/office/officeart/2005/8/layout/radial1"/>
    <dgm:cxn modelId="{9BDCC644-A15E-4605-8E1F-CAF5299883C7}" type="presOf" srcId="{DD1E96C1-39B1-4D72-BD92-9490A43CBAEA}" destId="{D2DD05B9-2CD9-4745-B2A3-D0880F803BD4}" srcOrd="1" destOrd="0" presId="urn:microsoft.com/office/officeart/2005/8/layout/radial1"/>
    <dgm:cxn modelId="{989C14BB-68C7-4024-A817-57A2F17A3212}" type="presOf" srcId="{87D12EE1-CBEA-4B9C-BA42-32321EF3BE43}" destId="{21728AED-88B0-416F-8F69-E5C04A2446C2}" srcOrd="1" destOrd="0" presId="urn:microsoft.com/office/officeart/2005/8/layout/radial1"/>
    <dgm:cxn modelId="{6DC0819F-FFFD-403B-969F-EAAF8E65914D}" type="presOf" srcId="{55EB18B8-113B-402B-81D2-0E8288A038D5}" destId="{75E9EF21-9947-4E69-B369-ECCEDBB23D23}" srcOrd="1" destOrd="0" presId="urn:microsoft.com/office/officeart/2005/8/layout/radial1"/>
    <dgm:cxn modelId="{3C983D05-39A8-428F-AC62-D333EEBD9A4E}" srcId="{4530C24E-B77A-412A-BD57-AD904FBA39C6}" destId="{59E2D3E4-F452-4F22-B384-492CED248925}" srcOrd="3" destOrd="0" parTransId="{87D12EE1-CBEA-4B9C-BA42-32321EF3BE43}" sibTransId="{3844FDC6-CA40-4035-8F49-B25FC5F5C9F8}"/>
    <dgm:cxn modelId="{99CC2047-C253-4600-BBD7-329019A4255A}" srcId="{4530C24E-B77A-412A-BD57-AD904FBA39C6}" destId="{36BB235F-E34A-4411-9D3C-D84ECF50BE99}" srcOrd="6" destOrd="0" parTransId="{326565B8-DEF6-4D9B-87AA-D3F3E3EED1AC}" sibTransId="{2891FE15-DBC0-45D5-BC87-013960267973}"/>
    <dgm:cxn modelId="{F3A0E976-8F4B-4305-8624-46C1227CF87A}" type="presOf" srcId="{F06C8CA4-5786-4607-9CA6-F7721CE5396F}" destId="{74E1830D-9188-4DBA-B716-C36183F11820}" srcOrd="1" destOrd="0" presId="urn:microsoft.com/office/officeart/2005/8/layout/radial1"/>
    <dgm:cxn modelId="{FB26AF79-48D3-41C8-989C-6DD66EEFCED3}" srcId="{4530C24E-B77A-412A-BD57-AD904FBA39C6}" destId="{C9824FCE-A548-4644-B490-32506756D4FA}" srcOrd="2" destOrd="0" parTransId="{DB6C9EB7-19B8-4994-A31F-F43B64AF68C9}" sibTransId="{11B97841-BA20-4411-861C-637776E2308A}"/>
    <dgm:cxn modelId="{C147CB85-A3FF-4D70-AA07-86E4BC53F2E3}" type="presOf" srcId="{B8BCB4A1-EE02-49B2-AFDE-88353ABCB6A3}" destId="{B3DA0512-252B-40A7-88CA-9C72600FD903}" srcOrd="0" destOrd="0" presId="urn:microsoft.com/office/officeart/2005/8/layout/radial1"/>
    <dgm:cxn modelId="{E1510B21-963F-493E-9650-2E7256B88888}" type="presOf" srcId="{F06C8CA4-5786-4607-9CA6-F7721CE5396F}" destId="{A1212E6C-7DC0-4D6F-8F6F-A5415CBB1636}" srcOrd="0" destOrd="0" presId="urn:microsoft.com/office/officeart/2005/8/layout/radial1"/>
    <dgm:cxn modelId="{F76F4591-C558-4149-A442-F9C3841701DE}" type="presParOf" srcId="{7F5D938D-840C-4259-9ABF-5805B23E95CD}" destId="{096B7093-1D72-4C53-88FB-C1F48B1B3E0F}" srcOrd="0" destOrd="0" presId="urn:microsoft.com/office/officeart/2005/8/layout/radial1"/>
    <dgm:cxn modelId="{80EE8678-8128-430C-A0F8-D6F70EA05F2D}" type="presParOf" srcId="{7F5D938D-840C-4259-9ABF-5805B23E95CD}" destId="{932623DD-4BFB-4957-8504-06071D7DA706}" srcOrd="1" destOrd="0" presId="urn:microsoft.com/office/officeart/2005/8/layout/radial1"/>
    <dgm:cxn modelId="{0CE14F1C-AD8F-4E27-A116-0006AECA96A3}" type="presParOf" srcId="{932623DD-4BFB-4957-8504-06071D7DA706}" destId="{75E9EF21-9947-4E69-B369-ECCEDBB23D23}" srcOrd="0" destOrd="0" presId="urn:microsoft.com/office/officeart/2005/8/layout/radial1"/>
    <dgm:cxn modelId="{757EB445-C0BA-4CB6-A33C-D8A7C6DF2AD0}" type="presParOf" srcId="{7F5D938D-840C-4259-9ABF-5805B23E95CD}" destId="{B3DA0512-252B-40A7-88CA-9C72600FD903}" srcOrd="2" destOrd="0" presId="urn:microsoft.com/office/officeart/2005/8/layout/radial1"/>
    <dgm:cxn modelId="{C3D14C14-BE83-4227-B4C2-A43B210F10BF}" type="presParOf" srcId="{7F5D938D-840C-4259-9ABF-5805B23E95CD}" destId="{1B93E31A-8E1A-4C98-9509-A49E6251AC8C}" srcOrd="3" destOrd="0" presId="urn:microsoft.com/office/officeart/2005/8/layout/radial1"/>
    <dgm:cxn modelId="{09C9B8A8-7866-403E-A73A-8C3942AAE995}" type="presParOf" srcId="{1B93E31A-8E1A-4C98-9509-A49E6251AC8C}" destId="{F1E0DA0F-5C9E-4B24-8BB8-E1BC59C1BADC}" srcOrd="0" destOrd="0" presId="urn:microsoft.com/office/officeart/2005/8/layout/radial1"/>
    <dgm:cxn modelId="{3CCD672C-6044-4246-B3E4-32669BD79174}" type="presParOf" srcId="{7F5D938D-840C-4259-9ABF-5805B23E95CD}" destId="{44BD133D-D497-41A7-A4A4-A0C85A968144}" srcOrd="4" destOrd="0" presId="urn:microsoft.com/office/officeart/2005/8/layout/radial1"/>
    <dgm:cxn modelId="{25D67F3F-398E-410D-8277-B79ED8EE0928}" type="presParOf" srcId="{7F5D938D-840C-4259-9ABF-5805B23E95CD}" destId="{4046863D-BB8D-4ABE-9ED1-D6EBCED9FC52}" srcOrd="5" destOrd="0" presId="urn:microsoft.com/office/officeart/2005/8/layout/radial1"/>
    <dgm:cxn modelId="{3C0E7D8F-FFF6-42FA-99B4-5D4F8FC1E042}" type="presParOf" srcId="{4046863D-BB8D-4ABE-9ED1-D6EBCED9FC52}" destId="{CE20FD3F-FACE-41B7-93A8-0E60BD152F0A}" srcOrd="0" destOrd="0" presId="urn:microsoft.com/office/officeart/2005/8/layout/radial1"/>
    <dgm:cxn modelId="{DA23710C-AA6F-4102-8916-2280188C1F78}" type="presParOf" srcId="{7F5D938D-840C-4259-9ABF-5805B23E95CD}" destId="{1024364B-EF80-4D77-992D-ABA65C1777CE}" srcOrd="6" destOrd="0" presId="urn:microsoft.com/office/officeart/2005/8/layout/radial1"/>
    <dgm:cxn modelId="{D0DB1CA1-3363-4F60-90CA-9A9672510068}" type="presParOf" srcId="{7F5D938D-840C-4259-9ABF-5805B23E95CD}" destId="{CFE219E5-23F0-480A-ACF7-C8425CAD3217}" srcOrd="7" destOrd="0" presId="urn:microsoft.com/office/officeart/2005/8/layout/radial1"/>
    <dgm:cxn modelId="{5DDD2A79-19AC-476C-978C-20271DFE02B2}" type="presParOf" srcId="{CFE219E5-23F0-480A-ACF7-C8425CAD3217}" destId="{21728AED-88B0-416F-8F69-E5C04A2446C2}" srcOrd="0" destOrd="0" presId="urn:microsoft.com/office/officeart/2005/8/layout/radial1"/>
    <dgm:cxn modelId="{10216E8F-A39C-4B3B-B9A5-B7E172A65EA2}" type="presParOf" srcId="{7F5D938D-840C-4259-9ABF-5805B23E95CD}" destId="{DA11C32C-7787-4AE4-BF63-92E87D8F9EA7}" srcOrd="8" destOrd="0" presId="urn:microsoft.com/office/officeart/2005/8/layout/radial1"/>
    <dgm:cxn modelId="{803EFD99-030C-4E66-BE55-9196D1AD2266}" type="presParOf" srcId="{7F5D938D-840C-4259-9ABF-5805B23E95CD}" destId="{A1212E6C-7DC0-4D6F-8F6F-A5415CBB1636}" srcOrd="9" destOrd="0" presId="urn:microsoft.com/office/officeart/2005/8/layout/radial1"/>
    <dgm:cxn modelId="{C106710C-F7E3-49D2-A164-455E1C5CB7C6}" type="presParOf" srcId="{A1212E6C-7DC0-4D6F-8F6F-A5415CBB1636}" destId="{74E1830D-9188-4DBA-B716-C36183F11820}" srcOrd="0" destOrd="0" presId="urn:microsoft.com/office/officeart/2005/8/layout/radial1"/>
    <dgm:cxn modelId="{41D5DF51-4166-435B-92F6-404CE394CDF0}" type="presParOf" srcId="{7F5D938D-840C-4259-9ABF-5805B23E95CD}" destId="{E98A651A-3D0E-4E0A-B7F5-50E875B7B5C9}" srcOrd="10" destOrd="0" presId="urn:microsoft.com/office/officeart/2005/8/layout/radial1"/>
    <dgm:cxn modelId="{F01AA949-3DB5-4777-8CE0-1E2D66561EAD}" type="presParOf" srcId="{7F5D938D-840C-4259-9ABF-5805B23E95CD}" destId="{D05C07A4-8C2E-430F-B36C-69200917D914}" srcOrd="11" destOrd="0" presId="urn:microsoft.com/office/officeart/2005/8/layout/radial1"/>
    <dgm:cxn modelId="{B61714B9-7A90-4DF6-AC98-652792619148}" type="presParOf" srcId="{D05C07A4-8C2E-430F-B36C-69200917D914}" destId="{D2DD05B9-2CD9-4745-B2A3-D0880F803BD4}" srcOrd="0" destOrd="0" presId="urn:microsoft.com/office/officeart/2005/8/layout/radial1"/>
    <dgm:cxn modelId="{ED2DB22D-27AD-41C7-AB75-B6F89E2E550A}" type="presParOf" srcId="{7F5D938D-840C-4259-9ABF-5805B23E95CD}" destId="{8B6E6F21-375D-4CBD-A033-FFF43793C543}" srcOrd="12" destOrd="0" presId="urn:microsoft.com/office/officeart/2005/8/layout/radial1"/>
    <dgm:cxn modelId="{712957EC-20C2-47D4-B887-2630878F01D6}" type="presParOf" srcId="{7F5D938D-840C-4259-9ABF-5805B23E95CD}" destId="{BD1EB3FD-0FCC-4308-BAC5-98DD87323522}" srcOrd="13" destOrd="0" presId="urn:microsoft.com/office/officeart/2005/8/layout/radial1"/>
    <dgm:cxn modelId="{2219A66D-B79F-4913-9F35-88D44C04BFFC}" type="presParOf" srcId="{BD1EB3FD-0FCC-4308-BAC5-98DD87323522}" destId="{D0DA7797-A3BD-4875-AA7C-D70EF0F1B51F}" srcOrd="0" destOrd="0" presId="urn:microsoft.com/office/officeart/2005/8/layout/radial1"/>
    <dgm:cxn modelId="{FCD533F9-8304-432C-80C2-21F3E81C8B70}" type="presParOf" srcId="{7F5D938D-840C-4259-9ABF-5805B23E95CD}" destId="{B565D1F9-E173-4F68-8E34-5F0DF19AB97C}" srcOrd="14" destOrd="0" presId="urn:microsoft.com/office/officeart/2005/8/layout/radial1"/>
    <dgm:cxn modelId="{8F921F88-2A89-4454-B296-1D8DFB2696BF}" type="presParOf" srcId="{7F5D938D-840C-4259-9ABF-5805B23E95CD}" destId="{C5546E67-805D-4D6A-8EFD-FC80791062EA}" srcOrd="15" destOrd="0" presId="urn:microsoft.com/office/officeart/2005/8/layout/radial1"/>
    <dgm:cxn modelId="{212A86A3-942A-4502-A19D-D17CF8A4D175}" type="presParOf" srcId="{C5546E67-805D-4D6A-8EFD-FC80791062EA}" destId="{FF7BAC0B-E418-4F3A-9E14-3DC28E660846}" srcOrd="0" destOrd="0" presId="urn:microsoft.com/office/officeart/2005/8/layout/radial1"/>
    <dgm:cxn modelId="{EF8C7BA9-34F0-4808-A3A1-5A4F548D1797}" type="presParOf" srcId="{7F5D938D-840C-4259-9ABF-5805B23E95CD}" destId="{2442F9F8-E3D2-4A99-BFD7-A85B82FDE9B3}" srcOrd="16"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19"/>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05979"/>
            <a:ext cx="2057400" cy="4388644"/>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05979"/>
            <a:ext cx="6019800" cy="43886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04.12.2023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04.12.2023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04.12.2023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04.12.2023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04.12.2023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04.12.2023</a:t>
            </a:fld>
            <a:endParaRPr lang="ru-RU"/>
          </a:p>
        </p:txBody>
      </p:sp>
      <p:sp>
        <p:nvSpPr>
          <p:cNvPr id="5" name="Нижний колонтитул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pic>
        <p:nvPicPr>
          <p:cNvPr id="8" name="Рисунок 7" descr="5.jpg"/>
          <p:cNvPicPr>
            <a:picLocks noChangeAspect="1"/>
          </p:cNvPicPr>
          <p:nvPr/>
        </p:nvPicPr>
        <p:blipFill>
          <a:blip r:embed="rId2" cstate="print"/>
          <a:stretch>
            <a:fillRect/>
          </a:stretch>
        </p:blipFill>
        <p:spPr>
          <a:xfrm>
            <a:off x="899592" y="3363838"/>
            <a:ext cx="2520280" cy="1687818"/>
          </a:xfrm>
          <a:prstGeom prst="rect">
            <a:avLst/>
          </a:prstGeom>
        </p:spPr>
      </p:pic>
      <p:pic>
        <p:nvPicPr>
          <p:cNvPr id="6" name="Рисунок 5" descr="3.jpg"/>
          <p:cNvPicPr>
            <a:picLocks noChangeAspect="1"/>
          </p:cNvPicPr>
          <p:nvPr/>
        </p:nvPicPr>
        <p:blipFill>
          <a:blip r:embed="rId3" cstate="print"/>
          <a:stretch>
            <a:fillRect/>
          </a:stretch>
        </p:blipFill>
        <p:spPr>
          <a:xfrm>
            <a:off x="611560" y="1779662"/>
            <a:ext cx="2520280" cy="1680186"/>
          </a:xfrm>
          <a:prstGeom prst="rect">
            <a:avLst/>
          </a:prstGeom>
        </p:spPr>
      </p:pic>
      <p:sp>
        <p:nvSpPr>
          <p:cNvPr id="2" name="Заголовок 1"/>
          <p:cNvSpPr>
            <a:spLocks noGrp="1"/>
          </p:cNvSpPr>
          <p:nvPr>
            <p:ph type="ctrTitle"/>
          </p:nvPr>
        </p:nvSpPr>
        <p:spPr>
          <a:xfrm>
            <a:off x="3419872" y="1995686"/>
            <a:ext cx="5400600" cy="504056"/>
          </a:xfrm>
        </p:spPr>
        <p:txBody>
          <a:bodyPr>
            <a:normAutofit fontScale="90000"/>
          </a:bodyPr>
          <a:lstStyle/>
          <a:p>
            <a:pPr>
              <a:lnSpc>
                <a:spcPct val="150000"/>
              </a:lnSpc>
            </a:pPr>
            <a:r>
              <a:rPr lang="ru-RU" sz="2400" b="1" dirty="0" smtClean="0">
                <a:solidFill>
                  <a:schemeClr val="bg1"/>
                </a:solidFill>
                <a:latin typeface="Cambria Math" pitchFamily="18" charset="0"/>
                <a:ea typeface="Cambria Math" pitchFamily="18" charset="0"/>
              </a:rPr>
              <a:t>МУНИЦИПАЛЬНЫЙ АКСЕЛЕРАТОР </a:t>
            </a:r>
            <a:br>
              <a:rPr lang="ru-RU" sz="2400" b="1" dirty="0" smtClean="0">
                <a:solidFill>
                  <a:schemeClr val="bg1"/>
                </a:solidFill>
                <a:latin typeface="Cambria Math" pitchFamily="18" charset="0"/>
                <a:ea typeface="Cambria Math" pitchFamily="18" charset="0"/>
              </a:rPr>
            </a:br>
            <a:r>
              <a:rPr lang="ru-RU" sz="2400" b="1" dirty="0" smtClean="0">
                <a:solidFill>
                  <a:schemeClr val="bg1"/>
                </a:solidFill>
                <a:latin typeface="Cambria Math" pitchFamily="18" charset="0"/>
                <a:ea typeface="Cambria Math" pitchFamily="18" charset="0"/>
              </a:rPr>
              <a:t>ПРОЕКТОВ ПО СЕРВИС-ДИЗАЙНУ</a:t>
            </a:r>
            <a:endParaRPr lang="ru-RU" sz="2400" b="1" dirty="0">
              <a:solidFill>
                <a:schemeClr val="bg1"/>
              </a:solidFill>
              <a:latin typeface="Cambria Math" pitchFamily="18" charset="0"/>
              <a:ea typeface="Cambria Math" pitchFamily="18" charset="0"/>
            </a:endParaRPr>
          </a:p>
        </p:txBody>
      </p:sp>
      <p:sp>
        <p:nvSpPr>
          <p:cNvPr id="4" name="Заголовок 1"/>
          <p:cNvSpPr txBox="1">
            <a:spLocks/>
          </p:cNvSpPr>
          <p:nvPr/>
        </p:nvSpPr>
        <p:spPr>
          <a:xfrm>
            <a:off x="3455368" y="4515966"/>
            <a:ext cx="5688632" cy="50405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1100" b="0" i="0" u="none" strike="noStrike" kern="1200" cap="none" spc="0" normalizeH="0" baseline="0" noProof="0" dirty="0" smtClean="0">
                <a:ln>
                  <a:noFill/>
                </a:ln>
                <a:solidFill>
                  <a:schemeClr val="bg1"/>
                </a:solidFill>
                <a:effectLst/>
                <a:uLnTx/>
                <a:uFillTx/>
                <a:latin typeface="Cambria Math" pitchFamily="18" charset="0"/>
                <a:ea typeface="Cambria Math" pitchFamily="18" charset="0"/>
                <a:cs typeface="+mj-cs"/>
              </a:rPr>
              <a:t>Прохоровский район</a:t>
            </a:r>
          </a:p>
          <a:p>
            <a:pPr marL="0" marR="0" lvl="0" indent="0" algn="ctr" defTabSz="914400" rtl="0" eaLnBrk="1" fontAlgn="auto" latinLnBrk="0" hangingPunct="1">
              <a:lnSpc>
                <a:spcPct val="100000"/>
              </a:lnSpc>
              <a:spcBef>
                <a:spcPct val="0"/>
              </a:spcBef>
              <a:spcAft>
                <a:spcPts val="0"/>
              </a:spcAft>
              <a:buClrTx/>
              <a:buSzTx/>
              <a:buFontTx/>
              <a:buNone/>
              <a:tabLst/>
              <a:defRPr/>
            </a:pPr>
            <a:r>
              <a:rPr lang="ru-RU" sz="1100" dirty="0" smtClean="0">
                <a:solidFill>
                  <a:schemeClr val="bg1"/>
                </a:solidFill>
                <a:latin typeface="Cambria Math" pitchFamily="18" charset="0"/>
                <a:ea typeface="Cambria Math" pitchFamily="18" charset="0"/>
                <a:cs typeface="+mj-cs"/>
              </a:rPr>
              <a:t>2023 год</a:t>
            </a:r>
            <a:endParaRPr kumimoji="0" lang="ru-RU" sz="1100" b="0" i="0" u="none" strike="noStrike" kern="1200" cap="none" spc="0" normalizeH="0" baseline="0" noProof="0" dirty="0">
              <a:ln>
                <a:noFill/>
              </a:ln>
              <a:solidFill>
                <a:schemeClr val="bg1"/>
              </a:solidFill>
              <a:effectLst/>
              <a:uLnTx/>
              <a:uFillTx/>
              <a:latin typeface="Cambria Math" pitchFamily="18" charset="0"/>
              <a:ea typeface="Cambria Math" pitchFamily="18" charset="0"/>
              <a:cs typeface="+mj-cs"/>
            </a:endParaRPr>
          </a:p>
        </p:txBody>
      </p:sp>
      <p:pic>
        <p:nvPicPr>
          <p:cNvPr id="5" name="Рисунок 4" descr="1.jpg"/>
          <p:cNvPicPr>
            <a:picLocks noChangeAspect="1"/>
          </p:cNvPicPr>
          <p:nvPr/>
        </p:nvPicPr>
        <p:blipFill>
          <a:blip r:embed="rId4" cstate="print"/>
          <a:srcRect r="4548" b="8886"/>
          <a:stretch>
            <a:fillRect/>
          </a:stretch>
        </p:blipFill>
        <p:spPr>
          <a:xfrm>
            <a:off x="251519" y="267494"/>
            <a:ext cx="2602575" cy="1656184"/>
          </a:xfrm>
          <a:prstGeom prst="rect">
            <a:avLst/>
          </a:prstGeom>
        </p:spPr>
      </p:pic>
    </p:spTree>
    <p:extLst>
      <p:ext uri="{BB962C8B-B14F-4D97-AF65-F5344CB8AC3E}">
        <p14:creationId xmlns="" xmlns:p14="http://schemas.microsoft.com/office/powerpoint/2010/main" val="22375939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Снимок экрана 2023-11-03 084147.jpg"/>
          <p:cNvPicPr>
            <a:picLocks noGrp="1" noChangeAspect="1"/>
          </p:cNvPicPr>
          <p:nvPr>
            <p:ph idx="1"/>
          </p:nvPr>
        </p:nvPicPr>
        <p:blipFill>
          <a:blip r:embed="rId2"/>
          <a:stretch>
            <a:fillRect/>
          </a:stretch>
        </p:blipFill>
        <p:spPr>
          <a:xfrm>
            <a:off x="166889" y="5560"/>
            <a:ext cx="8691391" cy="4588666"/>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
            <a:ext cx="8229600" cy="571486"/>
          </a:xfrm>
          <a:solidFill>
            <a:schemeClr val="tx1">
              <a:lumMod val="50000"/>
              <a:lumOff val="50000"/>
            </a:schemeClr>
          </a:solidFill>
        </p:spPr>
        <p:txBody>
          <a:bodyPr>
            <a:normAutofit/>
          </a:bodyPr>
          <a:lstStyle/>
          <a:p>
            <a:r>
              <a:rPr lang="ru-RU" sz="2800" dirty="0" smtClean="0">
                <a:solidFill>
                  <a:schemeClr val="bg1"/>
                </a:solidFill>
                <a:latin typeface="Cambria Math" pitchFamily="18" charset="0"/>
                <a:ea typeface="Cambria Math" pitchFamily="18" charset="0"/>
              </a:rPr>
              <a:t>Эмоции клиента</a:t>
            </a:r>
            <a:endParaRPr lang="ru-RU" sz="2800" dirty="0">
              <a:solidFill>
                <a:schemeClr val="bg1"/>
              </a:solidFill>
              <a:latin typeface="Cambria Math" pitchFamily="18" charset="0"/>
              <a:ea typeface="Cambria Math" pitchFamily="18" charset="0"/>
            </a:endParaRPr>
          </a:p>
        </p:txBody>
      </p:sp>
      <p:sp>
        <p:nvSpPr>
          <p:cNvPr id="4" name="Содержимое 2"/>
          <p:cNvSpPr txBox="1">
            <a:spLocks/>
          </p:cNvSpPr>
          <p:nvPr/>
        </p:nvSpPr>
        <p:spPr>
          <a:xfrm>
            <a:off x="7143768" y="4639444"/>
            <a:ext cx="1857400" cy="50405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ru-RU" sz="1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Время:</a:t>
            </a:r>
            <a:r>
              <a:rPr kumimoji="0" lang="ru-RU" sz="1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1 мин</a:t>
            </a:r>
            <a:endParaRPr kumimoji="0" lang="ru-RU" sz="14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mn-cs"/>
            </a:endParaRPr>
          </a:p>
        </p:txBody>
      </p:sp>
      <p:pic>
        <p:nvPicPr>
          <p:cNvPr id="5" name="Рисунок 4" descr="Снимок экрана 2023-11-03 093538.jpg"/>
          <p:cNvPicPr>
            <a:picLocks noChangeAspect="1"/>
          </p:cNvPicPr>
          <p:nvPr/>
        </p:nvPicPr>
        <p:blipFill>
          <a:blip r:embed="rId2"/>
          <a:stretch>
            <a:fillRect/>
          </a:stretch>
        </p:blipFill>
        <p:spPr>
          <a:xfrm>
            <a:off x="357158" y="714362"/>
            <a:ext cx="8168640" cy="2247900"/>
          </a:xfrm>
          <a:prstGeom prst="rect">
            <a:avLst/>
          </a:prstGeom>
        </p:spPr>
      </p:pic>
      <p:pic>
        <p:nvPicPr>
          <p:cNvPr id="6" name="Рисунок 5" descr="4.jpg"/>
          <p:cNvPicPr>
            <a:picLocks noChangeAspect="1"/>
          </p:cNvPicPr>
          <p:nvPr/>
        </p:nvPicPr>
        <p:blipFill>
          <a:blip r:embed="rId3" cstate="print"/>
          <a:stretch>
            <a:fillRect/>
          </a:stretch>
        </p:blipFill>
        <p:spPr>
          <a:xfrm>
            <a:off x="428596" y="3143254"/>
            <a:ext cx="1523435" cy="924450"/>
          </a:xfrm>
          <a:prstGeom prst="rect">
            <a:avLst/>
          </a:prstGeom>
        </p:spPr>
      </p:pic>
      <p:pic>
        <p:nvPicPr>
          <p:cNvPr id="7" name="Рисунок 6" descr="1.jpg"/>
          <p:cNvPicPr>
            <a:picLocks noChangeAspect="1"/>
          </p:cNvPicPr>
          <p:nvPr/>
        </p:nvPicPr>
        <p:blipFill>
          <a:blip r:embed="rId4" cstate="print"/>
          <a:stretch>
            <a:fillRect/>
          </a:stretch>
        </p:blipFill>
        <p:spPr>
          <a:xfrm>
            <a:off x="2071670" y="3214692"/>
            <a:ext cx="849112" cy="1357304"/>
          </a:xfrm>
          <a:prstGeom prst="rect">
            <a:avLst/>
          </a:prstGeom>
        </p:spPr>
      </p:pic>
      <p:pic>
        <p:nvPicPr>
          <p:cNvPr id="8" name="Рисунок 7" descr="7.jpg"/>
          <p:cNvPicPr>
            <a:picLocks noChangeAspect="1"/>
          </p:cNvPicPr>
          <p:nvPr/>
        </p:nvPicPr>
        <p:blipFill>
          <a:blip r:embed="rId5" cstate="print"/>
          <a:stretch>
            <a:fillRect/>
          </a:stretch>
        </p:blipFill>
        <p:spPr>
          <a:xfrm>
            <a:off x="3143240" y="3143254"/>
            <a:ext cx="1594542" cy="1295178"/>
          </a:xfrm>
          <a:prstGeom prst="rect">
            <a:avLst/>
          </a:prstGeom>
        </p:spPr>
      </p:pic>
      <p:pic>
        <p:nvPicPr>
          <p:cNvPr id="9" name="Рисунок 8" descr="5.jpg"/>
          <p:cNvPicPr>
            <a:picLocks noChangeAspect="1"/>
          </p:cNvPicPr>
          <p:nvPr/>
        </p:nvPicPr>
        <p:blipFill>
          <a:blip r:embed="rId6" cstate="print"/>
          <a:stretch>
            <a:fillRect/>
          </a:stretch>
        </p:blipFill>
        <p:spPr>
          <a:xfrm>
            <a:off x="5000628" y="3143254"/>
            <a:ext cx="1418180" cy="948047"/>
          </a:xfrm>
          <a:prstGeom prst="rect">
            <a:avLst/>
          </a:prstGeom>
        </p:spPr>
      </p:pic>
      <p:pic>
        <p:nvPicPr>
          <p:cNvPr id="11" name="Рисунок 10" descr="3.jpg"/>
          <p:cNvPicPr>
            <a:picLocks noChangeAspect="1"/>
          </p:cNvPicPr>
          <p:nvPr/>
        </p:nvPicPr>
        <p:blipFill>
          <a:blip r:embed="rId7" cstate="print"/>
          <a:stretch>
            <a:fillRect/>
          </a:stretch>
        </p:blipFill>
        <p:spPr>
          <a:xfrm>
            <a:off x="6715140" y="3214692"/>
            <a:ext cx="1444962" cy="114299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Заголовок 1"/>
          <p:cNvSpPr>
            <a:spLocks noGrp="1"/>
          </p:cNvSpPr>
          <p:nvPr>
            <p:ph type="title"/>
          </p:nvPr>
        </p:nvSpPr>
        <p:spPr bwMode="auto"/>
        <p:txBody>
          <a:bodyPr>
            <a:noAutofit/>
          </a:bodyPr>
          <a:lstStyle/>
          <a:p>
            <a:pPr>
              <a:defRPr/>
            </a:pPr>
            <a:r>
              <a:rPr lang="ru-RU" sz="3200" dirty="0" smtClean="0">
                <a:solidFill>
                  <a:schemeClr val="tx1"/>
                </a:solidFill>
                <a:latin typeface="Comic Sans MS"/>
              </a:rPr>
              <a:t>ПРОТОТИП</a:t>
            </a:r>
            <a:endParaRPr lang="ru-RU" sz="3200" dirty="0">
              <a:latin typeface="Comic Sans MS"/>
            </a:endParaRPr>
          </a:p>
        </p:txBody>
      </p:sp>
      <p:pic>
        <p:nvPicPr>
          <p:cNvPr id="1026" name="Picture 2" descr="C:\Users\projd\OneDrive\Рабочий стол\Ладыгина\2023\Проекты\Акселератор\IMG_20231116_161101.jpg"/>
          <p:cNvPicPr>
            <a:picLocks noChangeAspect="1" noChangeArrowheads="1"/>
          </p:cNvPicPr>
          <p:nvPr/>
        </p:nvPicPr>
        <p:blipFill>
          <a:blip r:embed="rId2" cstate="print"/>
          <a:srcRect/>
          <a:stretch>
            <a:fillRect/>
          </a:stretch>
        </p:blipFill>
        <p:spPr bwMode="auto">
          <a:xfrm>
            <a:off x="0" y="923545"/>
            <a:ext cx="9144000" cy="4219956"/>
          </a:xfrm>
          <a:prstGeom prst="rect">
            <a:avLst/>
          </a:prstGeom>
          <a:noFill/>
        </p:spPr>
      </p:pic>
    </p:spTree>
  </p:cSld>
  <p:clrMapOvr>
    <a:masterClrMapping/>
  </p:clrMapOvr>
  <mc:AlternateContent xmlns:mc="http://schemas.openxmlformats.org/markup-compatibility/2006">
    <mc:Choice xmlns:p14="http://schemas.microsoft.com/office/powerpoint/2010/main" xmlns:w="http://schemas.openxmlformats.org/wordprocessingml/2006/main" xmlns:m="http://schemas.openxmlformats.org/officeDocument/2006/math" xmlns="" Requires="p14">
      <p:transition p14:dur="2000" advClick="1"/>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57158" y="1000114"/>
            <a:ext cx="3929090" cy="154657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ru-RU" sz="1050" dirty="0" smtClean="0"/>
              <a:t>Ответы на вопросы пользователя после тестирования бумажного прототипа благоустройства пешеходной дорожки к парку "Грушки" выглядеть следующим образом:</a:t>
            </a:r>
          </a:p>
          <a:p>
            <a:pPr algn="just"/>
            <a:r>
              <a:rPr lang="ru-RU" sz="1050" b="1" dirty="0" smtClean="0"/>
              <a:t>Что понравилось пользователю, показалось ему значимым:</a:t>
            </a:r>
            <a:endParaRPr lang="ru-RU" sz="1050" dirty="0" smtClean="0"/>
          </a:p>
          <a:p>
            <a:pPr lvl="1" algn="just"/>
            <a:r>
              <a:rPr lang="ru-RU" sz="1050" dirty="0" smtClean="0"/>
              <a:t>Пользователю понравилась идея добавления скамеек вдоль тротуара, что создает уютные зоны для отдыха.</a:t>
            </a:r>
          </a:p>
          <a:p>
            <a:pPr lvl="1" algn="just"/>
            <a:r>
              <a:rPr lang="ru-RU" sz="1050" dirty="0" smtClean="0"/>
              <a:t>Он выразил удовлетворение наличием афиш с информацией о событиях в парке, что помогает ориентироваться в текущих событиях.</a:t>
            </a:r>
          </a:p>
        </p:txBody>
      </p:sp>
      <p:sp>
        <p:nvSpPr>
          <p:cNvPr id="6" name="Заголовок 1"/>
          <p:cNvSpPr>
            <a:spLocks noGrp="1"/>
          </p:cNvSpPr>
          <p:nvPr>
            <p:ph type="title"/>
          </p:nvPr>
        </p:nvSpPr>
        <p:spPr bwMode="auto">
          <a:xfrm>
            <a:off x="457200" y="44537"/>
            <a:ext cx="8229600" cy="857250"/>
          </a:xfrm>
        </p:spPr>
        <p:txBody>
          <a:bodyPr>
            <a:noAutofit/>
          </a:bodyPr>
          <a:lstStyle/>
          <a:p>
            <a:pPr>
              <a:defRPr/>
            </a:pPr>
            <a:r>
              <a:rPr lang="ru-RU" sz="3200" dirty="0">
                <a:solidFill>
                  <a:srgbClr val="00B050"/>
                </a:solidFill>
                <a:latin typeface="Comic Sans MS"/>
              </a:rPr>
              <a:t>ПРОВЕРКА </a:t>
            </a:r>
            <a:r>
              <a:rPr lang="ru-RU" sz="3200" dirty="0">
                <a:solidFill>
                  <a:schemeClr val="tx1"/>
                </a:solidFill>
                <a:latin typeface="Comic Sans MS"/>
              </a:rPr>
              <a:t>ПРОТОТИПА</a:t>
            </a:r>
            <a:endParaRPr lang="ru-RU" sz="3200" dirty="0">
              <a:latin typeface="Comic Sans MS"/>
            </a:endParaRPr>
          </a:p>
        </p:txBody>
      </p:sp>
      <p:sp>
        <p:nvSpPr>
          <p:cNvPr id="7" name="Прямоугольник 6"/>
          <p:cNvSpPr/>
          <p:nvPr/>
        </p:nvSpPr>
        <p:spPr>
          <a:xfrm>
            <a:off x="285720" y="2786064"/>
            <a:ext cx="4000528" cy="122341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u-RU" sz="1050" b="1" dirty="0" smtClean="0"/>
              <a:t>Какие вопросы возникли у клиента во время тестирования:</a:t>
            </a:r>
            <a:endParaRPr lang="ru-RU" sz="1050" dirty="0" smtClean="0"/>
          </a:p>
          <a:p>
            <a:pPr lvl="1"/>
            <a:r>
              <a:rPr lang="ru-RU" sz="1050" dirty="0" smtClean="0"/>
              <a:t>Клиент задал вопрос о возможности добавления дополнительных средств общественного транспорта, таких как автобусные остановки, для удобства посетителей парка.</a:t>
            </a:r>
          </a:p>
          <a:p>
            <a:pPr lvl="1"/>
            <a:r>
              <a:rPr lang="ru-RU" sz="1050" dirty="0" smtClean="0"/>
              <a:t>Он также интересовался, есть ли возможность установки велосипедных стоянок.</a:t>
            </a:r>
          </a:p>
        </p:txBody>
      </p:sp>
      <p:sp>
        <p:nvSpPr>
          <p:cNvPr id="8" name="Прямоугольник 7"/>
          <p:cNvSpPr/>
          <p:nvPr/>
        </p:nvSpPr>
        <p:spPr>
          <a:xfrm>
            <a:off x="4357686" y="1000114"/>
            <a:ext cx="4572000" cy="1384995"/>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ru-RU" sz="1050" b="1" dirty="0" smtClean="0"/>
              <a:t>Что было не понятно, неудобно или понятно, но не создавало ценность для пользователя:</a:t>
            </a:r>
            <a:endParaRPr lang="ru-RU" sz="1050" dirty="0" smtClean="0"/>
          </a:p>
          <a:p>
            <a:pPr lvl="1"/>
            <a:r>
              <a:rPr lang="ru-RU" sz="1050" dirty="0" smtClean="0"/>
              <a:t>Пользователь отметил, что расположение некоторых клумб может создавать переполнение на тротуаре и предложил пересмотреть их расположение.</a:t>
            </a:r>
          </a:p>
          <a:p>
            <a:pPr lvl="1"/>
            <a:r>
              <a:rPr lang="ru-RU" sz="1050" dirty="0" smtClean="0"/>
              <a:t>Ему не было совсем понятно, каким образом организовано движение велосипедистов в зоне парка, и он предложил добавить отдельные полосы для них.</a:t>
            </a:r>
          </a:p>
        </p:txBody>
      </p:sp>
      <p:sp>
        <p:nvSpPr>
          <p:cNvPr id="9" name="Прямоугольник 8"/>
          <p:cNvSpPr/>
          <p:nvPr/>
        </p:nvSpPr>
        <p:spPr>
          <a:xfrm>
            <a:off x="4429124" y="2714626"/>
            <a:ext cx="4500594" cy="1384995"/>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ru-RU" sz="1050" b="1" dirty="0" smtClean="0"/>
              <a:t>Какие идеи появились во время тестирования:</a:t>
            </a:r>
            <a:endParaRPr lang="ru-RU" sz="1050" dirty="0" smtClean="0"/>
          </a:p>
          <a:p>
            <a:pPr lvl="1"/>
            <a:r>
              <a:rPr lang="ru-RU" sz="1050" dirty="0" smtClean="0"/>
              <a:t>В процессе тестирования пользователь высказал идею организации мероприятий на открытом воздухе, таких как концерты или выставки, и предложил выделить специальные площадки для этого.</a:t>
            </a:r>
          </a:p>
          <a:p>
            <a:pPr lvl="1"/>
            <a:r>
              <a:rPr lang="ru-RU" sz="1050" dirty="0" smtClean="0"/>
              <a:t>Он также предложил добавить информацию о возможности аренды велосипедов или роликовых коньков вблизи входа в парк.</a:t>
            </a:r>
          </a:p>
          <a:p>
            <a:pPr lvl="1"/>
            <a:r>
              <a:rPr lang="ru-RU" sz="1050" dirty="0" smtClean="0"/>
              <a:t>Предложил установить ограждение от проезжей части дороги.</a:t>
            </a:r>
          </a:p>
        </p:txBody>
      </p:sp>
      <p:sp>
        <p:nvSpPr>
          <p:cNvPr id="10" name="Прямоугольник 9"/>
          <p:cNvSpPr/>
          <p:nvPr/>
        </p:nvSpPr>
        <p:spPr>
          <a:xfrm>
            <a:off x="714348" y="4000510"/>
            <a:ext cx="7500990" cy="923330"/>
          </a:xfrm>
          <a:prstGeom prst="rect">
            <a:avLst/>
          </a:prstGeom>
        </p:spPr>
        <p:txBody>
          <a:bodyPr wrap="square">
            <a:spAutoFit/>
          </a:bodyPr>
          <a:lstStyle/>
          <a:p>
            <a:pPr algn="ctr"/>
            <a:r>
              <a:rPr lang="ru-RU" dirty="0" smtClean="0"/>
              <a:t>Эти ответы помогают лучше понять, какие аспекты проекта благоустройства были успешными, а где есть возможность внести улучшения в соответствии с потребностями пользователей.</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3478"/>
            <a:ext cx="8229600" cy="421555"/>
          </a:xfrm>
          <a:solidFill>
            <a:schemeClr val="tx1">
              <a:lumMod val="50000"/>
              <a:lumOff val="50000"/>
            </a:schemeClr>
          </a:solidFill>
        </p:spPr>
        <p:txBody>
          <a:bodyPr>
            <a:normAutofit fontScale="90000"/>
          </a:bodyPr>
          <a:lstStyle/>
          <a:p>
            <a:r>
              <a:rPr lang="ru-RU" sz="2800" dirty="0" smtClean="0">
                <a:solidFill>
                  <a:schemeClr val="bg1"/>
                </a:solidFill>
                <a:latin typeface="Cambria Math" pitchFamily="18" charset="0"/>
                <a:ea typeface="Cambria Math" pitchFamily="18" charset="0"/>
              </a:rPr>
              <a:t>ЦЕННОСТНОЕ ПРЕДЛОЖЕНИЕ</a:t>
            </a:r>
            <a:endParaRPr lang="ru-RU" sz="2800" dirty="0">
              <a:solidFill>
                <a:schemeClr val="bg1"/>
              </a:solidFill>
              <a:latin typeface="Cambria Math" pitchFamily="18" charset="0"/>
              <a:ea typeface="Cambria Math" pitchFamily="18" charset="0"/>
            </a:endParaRPr>
          </a:p>
        </p:txBody>
      </p:sp>
      <p:sp>
        <p:nvSpPr>
          <p:cNvPr id="20" name="Содержимое 2"/>
          <p:cNvSpPr txBox="1">
            <a:spLocks/>
          </p:cNvSpPr>
          <p:nvPr/>
        </p:nvSpPr>
        <p:spPr>
          <a:xfrm>
            <a:off x="6012160" y="699542"/>
            <a:ext cx="2088232" cy="288032"/>
          </a:xfrm>
          <a:prstGeom prst="rect">
            <a:avLst/>
          </a:prstGeom>
          <a:solidFill>
            <a:schemeClr val="tx1">
              <a:lumMod val="50000"/>
              <a:lumOff val="50000"/>
            </a:schemeClr>
          </a:solidFill>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None/>
            </a:pPr>
            <a:r>
              <a:rPr lang="ru-RU" sz="1600" dirty="0" smtClean="0">
                <a:solidFill>
                  <a:schemeClr val="bg1"/>
                </a:solidFill>
                <a:latin typeface="Cambria Math" pitchFamily="18" charset="0"/>
                <a:ea typeface="Cambria Math" pitchFamily="18" charset="0"/>
              </a:rPr>
              <a:t>ПРОФИЛЬ КЛИЕНТА</a:t>
            </a:r>
          </a:p>
        </p:txBody>
      </p:sp>
      <p:sp>
        <p:nvSpPr>
          <p:cNvPr id="7" name="Содержимое 2"/>
          <p:cNvSpPr txBox="1">
            <a:spLocks/>
          </p:cNvSpPr>
          <p:nvPr/>
        </p:nvSpPr>
        <p:spPr>
          <a:xfrm>
            <a:off x="1331640" y="699542"/>
            <a:ext cx="2088232" cy="288032"/>
          </a:xfrm>
          <a:prstGeom prst="rect">
            <a:avLst/>
          </a:prstGeom>
          <a:solidFill>
            <a:schemeClr val="tx1">
              <a:lumMod val="50000"/>
              <a:lumOff val="50000"/>
            </a:schemeClr>
          </a:solidFill>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None/>
            </a:pPr>
            <a:r>
              <a:rPr lang="ru-RU" sz="1600" dirty="0" smtClean="0">
                <a:solidFill>
                  <a:schemeClr val="bg1"/>
                </a:solidFill>
                <a:latin typeface="Cambria Math" pitchFamily="18" charset="0"/>
                <a:ea typeface="Cambria Math" pitchFamily="18" charset="0"/>
              </a:rPr>
              <a:t>КАРТА ЦЕННОСТИ</a:t>
            </a:r>
          </a:p>
        </p:txBody>
      </p:sp>
      <p:sp>
        <p:nvSpPr>
          <p:cNvPr id="8" name="Овал 7"/>
          <p:cNvSpPr/>
          <p:nvPr/>
        </p:nvSpPr>
        <p:spPr>
          <a:xfrm>
            <a:off x="6300192" y="1059582"/>
            <a:ext cx="1584176" cy="1440160"/>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0" name="Прямая соединительная линия 9"/>
          <p:cNvCxnSpPr>
            <a:stCxn id="8" idx="2"/>
          </p:cNvCxnSpPr>
          <p:nvPr/>
        </p:nvCxnSpPr>
        <p:spPr>
          <a:xfrm>
            <a:off x="6300192" y="1779662"/>
            <a:ext cx="792088" cy="0"/>
          </a:xfrm>
          <a:prstGeom prst="line">
            <a:avLst/>
          </a:prstGeom>
          <a:ln w="190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flipH="1">
            <a:off x="7092280" y="1131590"/>
            <a:ext cx="360040" cy="648072"/>
          </a:xfrm>
          <a:prstGeom prst="line">
            <a:avLst/>
          </a:prstGeom>
          <a:ln w="190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a:off x="7092280" y="1779662"/>
            <a:ext cx="360040" cy="648072"/>
          </a:xfrm>
          <a:prstGeom prst="line">
            <a:avLst/>
          </a:prstGeom>
          <a:ln w="190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 name="Прямоугольник 16"/>
          <p:cNvSpPr/>
          <p:nvPr/>
        </p:nvSpPr>
        <p:spPr>
          <a:xfrm>
            <a:off x="7092280" y="1635646"/>
            <a:ext cx="8640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lumMod val="65000"/>
                    <a:lumOff val="35000"/>
                  </a:schemeClr>
                </a:solidFill>
                <a:latin typeface="Cambria Math" pitchFamily="18" charset="0"/>
                <a:ea typeface="Cambria Math" pitchFamily="18" charset="0"/>
              </a:rPr>
              <a:t>Задачи</a:t>
            </a:r>
            <a:endParaRPr lang="ru-RU" sz="1100" b="1" dirty="0">
              <a:solidFill>
                <a:schemeClr val="tx1">
                  <a:lumMod val="65000"/>
                  <a:lumOff val="35000"/>
                </a:schemeClr>
              </a:solidFill>
              <a:latin typeface="Cambria Math" pitchFamily="18" charset="0"/>
              <a:ea typeface="Cambria Math" pitchFamily="18" charset="0"/>
            </a:endParaRPr>
          </a:p>
        </p:txBody>
      </p:sp>
      <p:sp>
        <p:nvSpPr>
          <p:cNvPr id="18" name="Прямоугольник 17"/>
          <p:cNvSpPr/>
          <p:nvPr/>
        </p:nvSpPr>
        <p:spPr>
          <a:xfrm>
            <a:off x="6372200" y="1275606"/>
            <a:ext cx="8640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lumMod val="65000"/>
                    <a:lumOff val="35000"/>
                  </a:schemeClr>
                </a:solidFill>
                <a:latin typeface="Cambria Math" pitchFamily="18" charset="0"/>
                <a:ea typeface="Cambria Math" pitchFamily="18" charset="0"/>
              </a:rPr>
              <a:t>Выгоды</a:t>
            </a:r>
            <a:endParaRPr lang="ru-RU" sz="1100" b="1" dirty="0">
              <a:solidFill>
                <a:schemeClr val="tx1">
                  <a:lumMod val="65000"/>
                  <a:lumOff val="35000"/>
                </a:schemeClr>
              </a:solidFill>
              <a:latin typeface="Cambria Math" pitchFamily="18" charset="0"/>
              <a:ea typeface="Cambria Math" pitchFamily="18" charset="0"/>
            </a:endParaRPr>
          </a:p>
        </p:txBody>
      </p:sp>
      <p:sp>
        <p:nvSpPr>
          <p:cNvPr id="21" name="Прямоугольник 20"/>
          <p:cNvSpPr/>
          <p:nvPr/>
        </p:nvSpPr>
        <p:spPr>
          <a:xfrm>
            <a:off x="2051720" y="1153294"/>
            <a:ext cx="8640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lumMod val="65000"/>
                    <a:lumOff val="35000"/>
                  </a:schemeClr>
                </a:solidFill>
                <a:latin typeface="Cambria Math" pitchFamily="18" charset="0"/>
                <a:ea typeface="Cambria Math" pitchFamily="18" charset="0"/>
              </a:rPr>
              <a:t>Функции выгоды</a:t>
            </a:r>
            <a:endParaRPr lang="ru-RU" sz="1100" b="1" dirty="0">
              <a:solidFill>
                <a:schemeClr val="tx1">
                  <a:lumMod val="65000"/>
                  <a:lumOff val="35000"/>
                </a:schemeClr>
              </a:solidFill>
              <a:latin typeface="Cambria Math" pitchFamily="18" charset="0"/>
              <a:ea typeface="Cambria Math" pitchFamily="18" charset="0"/>
            </a:endParaRPr>
          </a:p>
        </p:txBody>
      </p:sp>
      <p:sp>
        <p:nvSpPr>
          <p:cNvPr id="22" name="Прямоугольник 21"/>
          <p:cNvSpPr/>
          <p:nvPr/>
        </p:nvSpPr>
        <p:spPr>
          <a:xfrm>
            <a:off x="6372200" y="1923678"/>
            <a:ext cx="8640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lumMod val="65000"/>
                    <a:lumOff val="35000"/>
                  </a:schemeClr>
                </a:solidFill>
                <a:latin typeface="Cambria Math" pitchFamily="18" charset="0"/>
                <a:ea typeface="Cambria Math" pitchFamily="18" charset="0"/>
              </a:rPr>
              <a:t>Боли</a:t>
            </a:r>
            <a:endParaRPr lang="ru-RU" sz="1100" b="1" dirty="0">
              <a:solidFill>
                <a:schemeClr val="tx1">
                  <a:lumMod val="65000"/>
                  <a:lumOff val="35000"/>
                </a:schemeClr>
              </a:solidFill>
              <a:latin typeface="Cambria Math" pitchFamily="18" charset="0"/>
              <a:ea typeface="Cambria Math" pitchFamily="18" charset="0"/>
            </a:endParaRPr>
          </a:p>
        </p:txBody>
      </p:sp>
      <p:sp>
        <p:nvSpPr>
          <p:cNvPr id="23" name="Ромб 22"/>
          <p:cNvSpPr/>
          <p:nvPr/>
        </p:nvSpPr>
        <p:spPr>
          <a:xfrm>
            <a:off x="1763688" y="1513334"/>
            <a:ext cx="72008" cy="72008"/>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Ромб 23"/>
          <p:cNvSpPr/>
          <p:nvPr/>
        </p:nvSpPr>
        <p:spPr>
          <a:xfrm>
            <a:off x="1979712" y="2161406"/>
            <a:ext cx="72008" cy="72008"/>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Ромб 24"/>
          <p:cNvSpPr/>
          <p:nvPr/>
        </p:nvSpPr>
        <p:spPr>
          <a:xfrm>
            <a:off x="7524328" y="1635646"/>
            <a:ext cx="72008" cy="72008"/>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Ромб 25"/>
          <p:cNvSpPr/>
          <p:nvPr/>
        </p:nvSpPr>
        <p:spPr>
          <a:xfrm>
            <a:off x="6804248" y="1923678"/>
            <a:ext cx="72008" cy="72008"/>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Ромб 26"/>
          <p:cNvSpPr/>
          <p:nvPr/>
        </p:nvSpPr>
        <p:spPr>
          <a:xfrm>
            <a:off x="6804248" y="1275606"/>
            <a:ext cx="72008" cy="72008"/>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1547664" y="1081286"/>
            <a:ext cx="1490464" cy="1274440"/>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0" name="Прямая соединительная линия 29"/>
          <p:cNvCxnSpPr/>
          <p:nvPr/>
        </p:nvCxnSpPr>
        <p:spPr>
          <a:xfrm>
            <a:off x="1547664" y="1081286"/>
            <a:ext cx="792088" cy="648072"/>
          </a:xfrm>
          <a:prstGeom prst="line">
            <a:avLst/>
          </a:prstGeom>
          <a:ln w="190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flipV="1">
            <a:off x="1619672" y="1729358"/>
            <a:ext cx="720080" cy="576064"/>
          </a:xfrm>
          <a:prstGeom prst="line">
            <a:avLst/>
          </a:prstGeom>
          <a:ln w="190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38"/>
          <p:cNvCxnSpPr>
            <a:endCxn id="28" idx="3"/>
          </p:cNvCxnSpPr>
          <p:nvPr/>
        </p:nvCxnSpPr>
        <p:spPr>
          <a:xfrm flipV="1">
            <a:off x="2339752" y="1718506"/>
            <a:ext cx="698376" cy="10852"/>
          </a:xfrm>
          <a:prstGeom prst="line">
            <a:avLst/>
          </a:prstGeom>
          <a:ln w="190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6" name="Ромб 55"/>
          <p:cNvSpPr/>
          <p:nvPr/>
        </p:nvSpPr>
        <p:spPr>
          <a:xfrm>
            <a:off x="1979712" y="1225302"/>
            <a:ext cx="72008" cy="72008"/>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7" name="Ромб 56"/>
          <p:cNvSpPr/>
          <p:nvPr/>
        </p:nvSpPr>
        <p:spPr>
          <a:xfrm>
            <a:off x="4644008" y="1635646"/>
            <a:ext cx="72008" cy="72008"/>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8" name="Прямоугольник 57"/>
          <p:cNvSpPr/>
          <p:nvPr/>
        </p:nvSpPr>
        <p:spPr>
          <a:xfrm>
            <a:off x="1979712" y="2571750"/>
            <a:ext cx="2304256"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dirty="0" smtClean="0">
                <a:solidFill>
                  <a:schemeClr val="accent1">
                    <a:lumMod val="75000"/>
                  </a:schemeClr>
                </a:solidFill>
                <a:latin typeface="Cambria Math" pitchFamily="18" charset="0"/>
                <a:ea typeface="Cambria Math" pitchFamily="18" charset="0"/>
              </a:rPr>
              <a:t>Проведение работ по благоустройству</a:t>
            </a:r>
            <a:endParaRPr lang="ru-RU" sz="1100" dirty="0">
              <a:solidFill>
                <a:schemeClr val="accent1">
                  <a:lumMod val="75000"/>
                </a:schemeClr>
              </a:solidFill>
              <a:latin typeface="Cambria Math" pitchFamily="18" charset="0"/>
              <a:ea typeface="Cambria Math" pitchFamily="18" charset="0"/>
            </a:endParaRPr>
          </a:p>
        </p:txBody>
      </p:sp>
      <p:sp>
        <p:nvSpPr>
          <p:cNvPr id="59" name="Прямоугольник 58"/>
          <p:cNvSpPr/>
          <p:nvPr/>
        </p:nvSpPr>
        <p:spPr>
          <a:xfrm>
            <a:off x="2051720" y="1945382"/>
            <a:ext cx="8640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lumMod val="65000"/>
                    <a:lumOff val="35000"/>
                  </a:schemeClr>
                </a:solidFill>
                <a:latin typeface="Cambria Math" pitchFamily="18" charset="0"/>
                <a:ea typeface="Cambria Math" pitchFamily="18" charset="0"/>
              </a:rPr>
              <a:t>Функции помощи</a:t>
            </a:r>
            <a:endParaRPr lang="ru-RU" sz="1100" b="1" dirty="0">
              <a:solidFill>
                <a:schemeClr val="tx1">
                  <a:lumMod val="65000"/>
                  <a:lumOff val="35000"/>
                </a:schemeClr>
              </a:solidFill>
              <a:latin typeface="Cambria Math" pitchFamily="18" charset="0"/>
              <a:ea typeface="Cambria Math" pitchFamily="18" charset="0"/>
            </a:endParaRPr>
          </a:p>
        </p:txBody>
      </p:sp>
      <p:sp>
        <p:nvSpPr>
          <p:cNvPr id="60" name="Прямоугольник 59"/>
          <p:cNvSpPr/>
          <p:nvPr/>
        </p:nvSpPr>
        <p:spPr>
          <a:xfrm>
            <a:off x="1475656" y="1513334"/>
            <a:ext cx="8640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lumMod val="65000"/>
                    <a:lumOff val="35000"/>
                  </a:schemeClr>
                </a:solidFill>
                <a:latin typeface="Cambria Math" pitchFamily="18" charset="0"/>
                <a:ea typeface="Cambria Math" pitchFamily="18" charset="0"/>
              </a:rPr>
              <a:t>Продукт</a:t>
            </a:r>
            <a:endParaRPr lang="ru-RU" sz="1100" b="1" dirty="0">
              <a:solidFill>
                <a:schemeClr val="tx1">
                  <a:lumMod val="65000"/>
                  <a:lumOff val="35000"/>
                </a:schemeClr>
              </a:solidFill>
              <a:latin typeface="Cambria Math" pitchFamily="18" charset="0"/>
              <a:ea typeface="Cambria Math" pitchFamily="18" charset="0"/>
            </a:endParaRPr>
          </a:p>
        </p:txBody>
      </p:sp>
      <p:sp>
        <p:nvSpPr>
          <p:cNvPr id="61" name="Прямоугольник 60"/>
          <p:cNvSpPr/>
          <p:nvPr/>
        </p:nvSpPr>
        <p:spPr>
          <a:xfrm>
            <a:off x="683568" y="2571750"/>
            <a:ext cx="1296144"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lumMod val="65000"/>
                    <a:lumOff val="35000"/>
                  </a:schemeClr>
                </a:solidFill>
                <a:latin typeface="Cambria Math" pitchFamily="18" charset="0"/>
                <a:ea typeface="Cambria Math" pitchFamily="18" charset="0"/>
              </a:rPr>
              <a:t>Наше решение</a:t>
            </a:r>
            <a:endParaRPr lang="ru-RU" sz="1100" b="1" dirty="0">
              <a:solidFill>
                <a:schemeClr val="tx1">
                  <a:lumMod val="65000"/>
                  <a:lumOff val="35000"/>
                </a:schemeClr>
              </a:solidFill>
              <a:latin typeface="Cambria Math" pitchFamily="18" charset="0"/>
              <a:ea typeface="Cambria Math" pitchFamily="18" charset="0"/>
            </a:endParaRPr>
          </a:p>
        </p:txBody>
      </p:sp>
      <p:cxnSp>
        <p:nvCxnSpPr>
          <p:cNvPr id="63" name="Прямая соединительная линия 62"/>
          <p:cNvCxnSpPr/>
          <p:nvPr/>
        </p:nvCxnSpPr>
        <p:spPr>
          <a:xfrm>
            <a:off x="1979712" y="2859782"/>
            <a:ext cx="2376264" cy="0"/>
          </a:xfrm>
          <a:prstGeom prst="line">
            <a:avLst/>
          </a:prstGeom>
        </p:spPr>
        <p:style>
          <a:lnRef idx="1">
            <a:schemeClr val="accent1"/>
          </a:lnRef>
          <a:fillRef idx="0">
            <a:schemeClr val="accent1"/>
          </a:fillRef>
          <a:effectRef idx="0">
            <a:schemeClr val="accent1"/>
          </a:effectRef>
          <a:fontRef idx="minor">
            <a:schemeClr val="tx1"/>
          </a:fontRef>
        </p:style>
      </p:cxnSp>
      <p:sp>
        <p:nvSpPr>
          <p:cNvPr id="65" name="Прямоугольник 64"/>
          <p:cNvSpPr/>
          <p:nvPr/>
        </p:nvSpPr>
        <p:spPr>
          <a:xfrm>
            <a:off x="4427984" y="2571750"/>
            <a:ext cx="1296144"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lumMod val="65000"/>
                    <a:lumOff val="35000"/>
                  </a:schemeClr>
                </a:solidFill>
                <a:latin typeface="Cambria Math" pitchFamily="18" charset="0"/>
                <a:ea typeface="Cambria Math" pitchFamily="18" charset="0"/>
              </a:rPr>
              <a:t>помогает</a:t>
            </a:r>
            <a:endParaRPr lang="ru-RU" sz="1100" b="1" dirty="0">
              <a:solidFill>
                <a:schemeClr val="tx1">
                  <a:lumMod val="65000"/>
                  <a:lumOff val="35000"/>
                </a:schemeClr>
              </a:solidFill>
              <a:latin typeface="Cambria Math" pitchFamily="18" charset="0"/>
              <a:ea typeface="Cambria Math" pitchFamily="18" charset="0"/>
            </a:endParaRPr>
          </a:p>
        </p:txBody>
      </p:sp>
      <p:cxnSp>
        <p:nvCxnSpPr>
          <p:cNvPr id="66" name="Прямая соединительная линия 65"/>
          <p:cNvCxnSpPr/>
          <p:nvPr/>
        </p:nvCxnSpPr>
        <p:spPr>
          <a:xfrm>
            <a:off x="5724128" y="2859782"/>
            <a:ext cx="2880320" cy="0"/>
          </a:xfrm>
          <a:prstGeom prst="line">
            <a:avLst/>
          </a:prstGeom>
        </p:spPr>
        <p:style>
          <a:lnRef idx="1">
            <a:schemeClr val="accent1"/>
          </a:lnRef>
          <a:fillRef idx="0">
            <a:schemeClr val="accent1"/>
          </a:fillRef>
          <a:effectRef idx="0">
            <a:schemeClr val="accent1"/>
          </a:effectRef>
          <a:fontRef idx="minor">
            <a:schemeClr val="tx1"/>
          </a:fontRef>
        </p:style>
      </p:cxnSp>
      <p:sp>
        <p:nvSpPr>
          <p:cNvPr id="67" name="Прямоугольник 66"/>
          <p:cNvSpPr/>
          <p:nvPr/>
        </p:nvSpPr>
        <p:spPr>
          <a:xfrm>
            <a:off x="611560" y="3003798"/>
            <a:ext cx="1296144"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lumMod val="65000"/>
                    <a:lumOff val="35000"/>
                  </a:schemeClr>
                </a:solidFill>
                <a:latin typeface="Cambria Math" pitchFamily="18" charset="0"/>
                <a:ea typeface="Cambria Math" pitchFamily="18" charset="0"/>
              </a:rPr>
              <a:t>который хочет</a:t>
            </a:r>
            <a:endParaRPr lang="ru-RU" sz="1100" b="1" dirty="0">
              <a:solidFill>
                <a:schemeClr val="tx1">
                  <a:lumMod val="65000"/>
                  <a:lumOff val="35000"/>
                </a:schemeClr>
              </a:solidFill>
              <a:latin typeface="Cambria Math" pitchFamily="18" charset="0"/>
              <a:ea typeface="Cambria Math" pitchFamily="18" charset="0"/>
            </a:endParaRPr>
          </a:p>
        </p:txBody>
      </p:sp>
      <p:sp>
        <p:nvSpPr>
          <p:cNvPr id="69" name="Прямоугольник 68"/>
          <p:cNvSpPr/>
          <p:nvPr/>
        </p:nvSpPr>
        <p:spPr>
          <a:xfrm>
            <a:off x="5652120" y="2571750"/>
            <a:ext cx="3096344"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dirty="0" smtClean="0">
                <a:solidFill>
                  <a:schemeClr val="accent1">
                    <a:lumMod val="75000"/>
                  </a:schemeClr>
                </a:solidFill>
                <a:latin typeface="Cambria Math" pitchFamily="18" charset="0"/>
                <a:ea typeface="Cambria Math" pitchFamily="18" charset="0"/>
              </a:rPr>
              <a:t>Желающему посетить парк, прогуливающемуся в данной местности</a:t>
            </a:r>
            <a:endParaRPr lang="ru-RU" sz="1100" dirty="0">
              <a:solidFill>
                <a:schemeClr val="accent1">
                  <a:lumMod val="75000"/>
                </a:schemeClr>
              </a:solidFill>
              <a:latin typeface="Cambria Math" pitchFamily="18" charset="0"/>
              <a:ea typeface="Cambria Math" pitchFamily="18" charset="0"/>
            </a:endParaRPr>
          </a:p>
        </p:txBody>
      </p:sp>
      <p:cxnSp>
        <p:nvCxnSpPr>
          <p:cNvPr id="70" name="Прямая соединительная линия 69"/>
          <p:cNvCxnSpPr/>
          <p:nvPr/>
        </p:nvCxnSpPr>
        <p:spPr>
          <a:xfrm>
            <a:off x="1907704" y="3291830"/>
            <a:ext cx="6696744" cy="0"/>
          </a:xfrm>
          <a:prstGeom prst="line">
            <a:avLst/>
          </a:prstGeom>
        </p:spPr>
        <p:style>
          <a:lnRef idx="1">
            <a:schemeClr val="accent1"/>
          </a:lnRef>
          <a:fillRef idx="0">
            <a:schemeClr val="accent1"/>
          </a:fillRef>
          <a:effectRef idx="0">
            <a:schemeClr val="accent1"/>
          </a:effectRef>
          <a:fontRef idx="minor">
            <a:schemeClr val="tx1"/>
          </a:fontRef>
        </p:style>
      </p:cxnSp>
      <p:sp>
        <p:nvSpPr>
          <p:cNvPr id="73" name="Прямоугольник 72"/>
          <p:cNvSpPr/>
          <p:nvPr/>
        </p:nvSpPr>
        <p:spPr>
          <a:xfrm>
            <a:off x="467544" y="3363838"/>
            <a:ext cx="1296144"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lumMod val="65000"/>
                    <a:lumOff val="35000"/>
                  </a:schemeClr>
                </a:solidFill>
                <a:latin typeface="Cambria Math" pitchFamily="18" charset="0"/>
                <a:ea typeface="Cambria Math" pitchFamily="18" charset="0"/>
              </a:rPr>
              <a:t>тем, что</a:t>
            </a:r>
            <a:endParaRPr lang="ru-RU" sz="1100" b="1" dirty="0">
              <a:solidFill>
                <a:schemeClr val="tx1">
                  <a:lumMod val="65000"/>
                  <a:lumOff val="35000"/>
                </a:schemeClr>
              </a:solidFill>
              <a:latin typeface="Cambria Math" pitchFamily="18" charset="0"/>
              <a:ea typeface="Cambria Math" pitchFamily="18" charset="0"/>
            </a:endParaRPr>
          </a:p>
        </p:txBody>
      </p:sp>
      <p:cxnSp>
        <p:nvCxnSpPr>
          <p:cNvPr id="78" name="Прямая со стрелкой 77"/>
          <p:cNvCxnSpPr/>
          <p:nvPr/>
        </p:nvCxnSpPr>
        <p:spPr>
          <a:xfrm>
            <a:off x="4427984" y="1347614"/>
            <a:ext cx="504056"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9" name="Прямая со стрелкой 78"/>
          <p:cNvCxnSpPr/>
          <p:nvPr/>
        </p:nvCxnSpPr>
        <p:spPr>
          <a:xfrm>
            <a:off x="4427984" y="2067694"/>
            <a:ext cx="504056"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0" name="Прямоугольник 79"/>
          <p:cNvSpPr/>
          <p:nvPr/>
        </p:nvSpPr>
        <p:spPr>
          <a:xfrm>
            <a:off x="2051720" y="2787774"/>
            <a:ext cx="2304256"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900" dirty="0" smtClean="0">
                <a:solidFill>
                  <a:schemeClr val="tx1">
                    <a:lumMod val="75000"/>
                    <a:lumOff val="25000"/>
                  </a:schemeClr>
                </a:solidFill>
                <a:latin typeface="Cambria Math" pitchFamily="18" charset="0"/>
                <a:ea typeface="Cambria Math" pitchFamily="18" charset="0"/>
              </a:rPr>
              <a:t>название решения</a:t>
            </a:r>
            <a:endParaRPr lang="ru-RU" sz="900" dirty="0">
              <a:solidFill>
                <a:schemeClr val="tx1">
                  <a:lumMod val="75000"/>
                  <a:lumOff val="25000"/>
                </a:schemeClr>
              </a:solidFill>
              <a:latin typeface="Cambria Math" pitchFamily="18" charset="0"/>
              <a:ea typeface="Cambria Math" pitchFamily="18" charset="0"/>
            </a:endParaRPr>
          </a:p>
        </p:txBody>
      </p:sp>
      <p:sp>
        <p:nvSpPr>
          <p:cNvPr id="81" name="Прямоугольник 80"/>
          <p:cNvSpPr/>
          <p:nvPr/>
        </p:nvSpPr>
        <p:spPr>
          <a:xfrm>
            <a:off x="5796136" y="2787774"/>
            <a:ext cx="2304256"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900" dirty="0" smtClean="0">
                <a:solidFill>
                  <a:schemeClr val="tx1">
                    <a:lumMod val="75000"/>
                    <a:lumOff val="25000"/>
                  </a:schemeClr>
                </a:solidFill>
                <a:latin typeface="Cambria Math" pitchFamily="18" charset="0"/>
                <a:ea typeface="Cambria Math" pitchFamily="18" charset="0"/>
              </a:rPr>
              <a:t>краткое описание клиента</a:t>
            </a:r>
            <a:endParaRPr lang="ru-RU" sz="900" dirty="0">
              <a:solidFill>
                <a:schemeClr val="tx1">
                  <a:lumMod val="75000"/>
                  <a:lumOff val="25000"/>
                </a:schemeClr>
              </a:solidFill>
              <a:latin typeface="Cambria Math" pitchFamily="18" charset="0"/>
              <a:ea typeface="Cambria Math" pitchFamily="18" charset="0"/>
            </a:endParaRPr>
          </a:p>
        </p:txBody>
      </p:sp>
      <p:sp>
        <p:nvSpPr>
          <p:cNvPr id="86" name="Прямоугольник 85"/>
          <p:cNvSpPr/>
          <p:nvPr/>
        </p:nvSpPr>
        <p:spPr>
          <a:xfrm>
            <a:off x="3779912" y="3219822"/>
            <a:ext cx="2304256"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900" dirty="0" smtClean="0">
                <a:solidFill>
                  <a:schemeClr val="tx1">
                    <a:lumMod val="75000"/>
                    <a:lumOff val="25000"/>
                  </a:schemeClr>
                </a:solidFill>
                <a:latin typeface="Cambria Math" pitchFamily="18" charset="0"/>
                <a:ea typeface="Cambria Math" pitchFamily="18" charset="0"/>
              </a:rPr>
              <a:t>ключевая потребность/задача</a:t>
            </a:r>
            <a:endParaRPr lang="ru-RU" sz="900" dirty="0">
              <a:solidFill>
                <a:schemeClr val="tx1">
                  <a:lumMod val="75000"/>
                  <a:lumOff val="25000"/>
                </a:schemeClr>
              </a:solidFill>
              <a:latin typeface="Cambria Math" pitchFamily="18" charset="0"/>
              <a:ea typeface="Cambria Math" pitchFamily="18" charset="0"/>
            </a:endParaRPr>
          </a:p>
        </p:txBody>
      </p:sp>
      <p:sp>
        <p:nvSpPr>
          <p:cNvPr id="91" name="Прямоугольник 90"/>
          <p:cNvSpPr/>
          <p:nvPr/>
        </p:nvSpPr>
        <p:spPr>
          <a:xfrm>
            <a:off x="467544" y="1347614"/>
            <a:ext cx="1008112" cy="648072"/>
          </a:xfrm>
          <a:prstGeom prst="rect">
            <a:avLst/>
          </a:prstGeom>
          <a:noFill/>
          <a:ln>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dirty="0" smtClean="0">
                <a:solidFill>
                  <a:schemeClr val="accent1">
                    <a:lumMod val="75000"/>
                  </a:schemeClr>
                </a:solidFill>
                <a:latin typeface="Cambria Math" pitchFamily="18" charset="0"/>
                <a:ea typeface="Cambria Math" pitchFamily="18" charset="0"/>
              </a:rPr>
              <a:t>Проведение работ по благоустройству</a:t>
            </a:r>
            <a:endParaRPr lang="ru-RU" sz="1100" dirty="0">
              <a:solidFill>
                <a:schemeClr val="accent1">
                  <a:lumMod val="75000"/>
                </a:schemeClr>
              </a:solidFill>
              <a:latin typeface="Cambria Math" pitchFamily="18" charset="0"/>
              <a:ea typeface="Cambria Math" pitchFamily="18" charset="0"/>
            </a:endParaRPr>
          </a:p>
        </p:txBody>
      </p:sp>
      <p:sp>
        <p:nvSpPr>
          <p:cNvPr id="92" name="Прямоугольник 91"/>
          <p:cNvSpPr/>
          <p:nvPr/>
        </p:nvSpPr>
        <p:spPr>
          <a:xfrm>
            <a:off x="3131840" y="1059582"/>
            <a:ext cx="1224136" cy="648072"/>
          </a:xfrm>
          <a:prstGeom prst="rect">
            <a:avLst/>
          </a:prstGeom>
          <a:noFill/>
          <a:ln>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ru-RU" sz="800" dirty="0" smtClean="0">
                <a:solidFill>
                  <a:schemeClr val="accent1">
                    <a:lumMod val="75000"/>
                  </a:schemeClr>
                </a:solidFill>
                <a:latin typeface="Cambria Math" pitchFamily="18" charset="0"/>
                <a:ea typeface="Cambria Math" pitchFamily="18" charset="0"/>
              </a:rPr>
              <a:t>Определено финансирование</a:t>
            </a:r>
          </a:p>
          <a:p>
            <a:pPr marL="171450" indent="-171450">
              <a:buFont typeface="Arial" panose="020B0604020202020204" pitchFamily="34" charset="0"/>
              <a:buChar char="•"/>
            </a:pPr>
            <a:r>
              <a:rPr lang="ru-RU" sz="800" dirty="0" smtClean="0">
                <a:solidFill>
                  <a:schemeClr val="accent1">
                    <a:lumMod val="75000"/>
                  </a:schemeClr>
                </a:solidFill>
                <a:latin typeface="Cambria Math" pitchFamily="18" charset="0"/>
                <a:ea typeface="Cambria Math" pitchFamily="18" charset="0"/>
              </a:rPr>
              <a:t>Определены важные объекты благоустройства</a:t>
            </a:r>
            <a:endParaRPr lang="ru-RU" sz="800" dirty="0">
              <a:solidFill>
                <a:schemeClr val="accent1">
                  <a:lumMod val="75000"/>
                </a:schemeClr>
              </a:solidFill>
              <a:latin typeface="Cambria Math" pitchFamily="18" charset="0"/>
              <a:ea typeface="Cambria Math" pitchFamily="18" charset="0"/>
            </a:endParaRPr>
          </a:p>
        </p:txBody>
      </p:sp>
      <p:sp>
        <p:nvSpPr>
          <p:cNvPr id="93" name="Прямоугольник 92"/>
          <p:cNvSpPr/>
          <p:nvPr/>
        </p:nvSpPr>
        <p:spPr>
          <a:xfrm>
            <a:off x="3131840" y="1779662"/>
            <a:ext cx="1224136" cy="648072"/>
          </a:xfrm>
          <a:prstGeom prst="rect">
            <a:avLst/>
          </a:prstGeom>
          <a:noFill/>
          <a:ln>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ru-RU" sz="800" dirty="0" smtClean="0">
                <a:solidFill>
                  <a:schemeClr val="accent1">
                    <a:lumMod val="75000"/>
                  </a:schemeClr>
                </a:solidFill>
                <a:latin typeface="Cambria Math" pitchFamily="18" charset="0"/>
                <a:ea typeface="Cambria Math" pitchFamily="18" charset="0"/>
              </a:rPr>
              <a:t>Создан эскиз благоустройства</a:t>
            </a:r>
          </a:p>
          <a:p>
            <a:pPr marL="171450" indent="-171450">
              <a:buFont typeface="Arial" panose="020B0604020202020204" pitchFamily="34" charset="0"/>
              <a:buChar char="•"/>
            </a:pPr>
            <a:r>
              <a:rPr lang="ru-RU" sz="800" dirty="0" smtClean="0">
                <a:solidFill>
                  <a:schemeClr val="accent1">
                    <a:lumMod val="75000"/>
                  </a:schemeClr>
                </a:solidFill>
                <a:latin typeface="Cambria Math" pitchFamily="18" charset="0"/>
                <a:ea typeface="Cambria Math" pitchFamily="18" charset="0"/>
              </a:rPr>
              <a:t>Собраны мнения </a:t>
            </a:r>
            <a:r>
              <a:rPr lang="ru-RU" sz="800" dirty="0" err="1" smtClean="0">
                <a:solidFill>
                  <a:schemeClr val="accent1">
                    <a:lumMod val="75000"/>
                  </a:schemeClr>
                </a:solidFill>
                <a:latin typeface="Cambria Math" pitchFamily="18" charset="0"/>
                <a:ea typeface="Cambria Math" pitchFamily="18" charset="0"/>
              </a:rPr>
              <a:t>благополучателей</a:t>
            </a:r>
            <a:endParaRPr lang="ru-RU" sz="800" dirty="0">
              <a:solidFill>
                <a:schemeClr val="accent1">
                  <a:lumMod val="75000"/>
                </a:schemeClr>
              </a:solidFill>
              <a:latin typeface="Cambria Math" pitchFamily="18" charset="0"/>
              <a:ea typeface="Cambria Math" pitchFamily="18" charset="0"/>
            </a:endParaRPr>
          </a:p>
        </p:txBody>
      </p:sp>
      <p:sp>
        <p:nvSpPr>
          <p:cNvPr id="94" name="Прямоугольник 93"/>
          <p:cNvSpPr/>
          <p:nvPr/>
        </p:nvSpPr>
        <p:spPr>
          <a:xfrm>
            <a:off x="4932040" y="1059582"/>
            <a:ext cx="1368152" cy="648072"/>
          </a:xfrm>
          <a:prstGeom prst="rect">
            <a:avLst/>
          </a:prstGeom>
          <a:noFill/>
          <a:ln>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ru-RU" sz="800" dirty="0" smtClean="0">
                <a:solidFill>
                  <a:schemeClr val="accent1">
                    <a:lumMod val="75000"/>
                  </a:schemeClr>
                </a:solidFill>
                <a:latin typeface="Cambria Math" pitchFamily="18" charset="0"/>
                <a:ea typeface="Cambria Math" pitchFamily="18" charset="0"/>
              </a:rPr>
              <a:t>Безопасность пешеходов</a:t>
            </a:r>
          </a:p>
          <a:p>
            <a:pPr marL="171450" indent="-171450">
              <a:buFont typeface="Arial" panose="020B0604020202020204" pitchFamily="34" charset="0"/>
              <a:buChar char="•"/>
            </a:pPr>
            <a:r>
              <a:rPr lang="ru-RU" sz="800" dirty="0" smtClean="0">
                <a:solidFill>
                  <a:schemeClr val="accent1">
                    <a:lumMod val="75000"/>
                  </a:schemeClr>
                </a:solidFill>
                <a:latin typeface="Cambria Math" pitchFamily="18" charset="0"/>
                <a:ea typeface="Cambria Math" pitchFamily="18" charset="0"/>
              </a:rPr>
              <a:t>Отсутствие тревоги родителей за детей</a:t>
            </a:r>
          </a:p>
          <a:p>
            <a:pPr marL="171450" indent="-171450">
              <a:buFont typeface="Arial" panose="020B0604020202020204" pitchFamily="34" charset="0"/>
              <a:buChar char="•"/>
            </a:pPr>
            <a:r>
              <a:rPr lang="ru-RU" sz="800" dirty="0" smtClean="0">
                <a:solidFill>
                  <a:schemeClr val="accent1">
                    <a:lumMod val="75000"/>
                  </a:schemeClr>
                </a:solidFill>
                <a:latin typeface="Cambria Math" pitchFamily="18" charset="0"/>
                <a:ea typeface="Cambria Math" pitchFamily="18" charset="0"/>
              </a:rPr>
              <a:t>комфорт</a:t>
            </a:r>
            <a:endParaRPr lang="ru-RU" sz="800" dirty="0">
              <a:solidFill>
                <a:schemeClr val="accent1">
                  <a:lumMod val="75000"/>
                </a:schemeClr>
              </a:solidFill>
              <a:latin typeface="Cambria Math" pitchFamily="18" charset="0"/>
              <a:ea typeface="Cambria Math" pitchFamily="18" charset="0"/>
            </a:endParaRPr>
          </a:p>
        </p:txBody>
      </p:sp>
      <p:sp>
        <p:nvSpPr>
          <p:cNvPr id="95" name="Прямоугольник 94"/>
          <p:cNvSpPr/>
          <p:nvPr/>
        </p:nvSpPr>
        <p:spPr>
          <a:xfrm>
            <a:off x="4932040" y="1779662"/>
            <a:ext cx="1296144" cy="648072"/>
          </a:xfrm>
          <a:prstGeom prst="rect">
            <a:avLst/>
          </a:prstGeom>
          <a:noFill/>
          <a:ln>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800" dirty="0" smtClean="0">
                <a:solidFill>
                  <a:schemeClr val="accent1">
                    <a:lumMod val="75000"/>
                  </a:schemeClr>
                </a:solidFill>
                <a:latin typeface="Cambria Math" pitchFamily="18" charset="0"/>
                <a:ea typeface="Cambria Math" pitchFamily="18" charset="0"/>
              </a:rPr>
              <a:t>Сокращены аварийные ситуации на проезжей части</a:t>
            </a:r>
            <a:endParaRPr lang="ru-RU" sz="800" dirty="0">
              <a:solidFill>
                <a:schemeClr val="accent1">
                  <a:lumMod val="75000"/>
                </a:schemeClr>
              </a:solidFill>
              <a:latin typeface="Cambria Math" pitchFamily="18" charset="0"/>
              <a:ea typeface="Cambria Math" pitchFamily="18" charset="0"/>
            </a:endParaRPr>
          </a:p>
        </p:txBody>
      </p:sp>
      <p:sp>
        <p:nvSpPr>
          <p:cNvPr id="96" name="Прямоугольник 95"/>
          <p:cNvSpPr/>
          <p:nvPr/>
        </p:nvSpPr>
        <p:spPr>
          <a:xfrm>
            <a:off x="7956376" y="1285866"/>
            <a:ext cx="1008112" cy="1071570"/>
          </a:xfrm>
          <a:prstGeom prst="rect">
            <a:avLst/>
          </a:prstGeom>
          <a:noFill/>
          <a:ln>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800" dirty="0" smtClean="0">
                <a:solidFill>
                  <a:schemeClr val="tx2">
                    <a:lumMod val="60000"/>
                    <a:lumOff val="40000"/>
                  </a:schemeClr>
                </a:solidFill>
              </a:rPr>
              <a:t>улучшения безопасности и комфорта всех участников движения</a:t>
            </a:r>
            <a:endParaRPr lang="ru-RU" sz="800" dirty="0">
              <a:solidFill>
                <a:schemeClr val="tx2">
                  <a:lumMod val="60000"/>
                  <a:lumOff val="40000"/>
                </a:schemeClr>
              </a:solidFill>
              <a:latin typeface="Cambria Math" pitchFamily="18" charset="0"/>
              <a:ea typeface="Cambria Math" pitchFamily="18" charset="0"/>
            </a:endParaRPr>
          </a:p>
        </p:txBody>
      </p:sp>
      <p:sp>
        <p:nvSpPr>
          <p:cNvPr id="100" name="Прямоугольник 99"/>
          <p:cNvSpPr/>
          <p:nvPr/>
        </p:nvSpPr>
        <p:spPr>
          <a:xfrm>
            <a:off x="2288348" y="3039801"/>
            <a:ext cx="3672408"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dirty="0" smtClean="0">
                <a:solidFill>
                  <a:schemeClr val="accent1">
                    <a:lumMod val="75000"/>
                  </a:schemeClr>
                </a:solidFill>
                <a:latin typeface="Cambria Math" pitchFamily="18" charset="0"/>
                <a:ea typeface="Cambria Math" pitchFamily="18" charset="0"/>
              </a:rPr>
              <a:t>Безопасно добраться до парка</a:t>
            </a:r>
            <a:endParaRPr lang="ru-RU" sz="1100" dirty="0">
              <a:solidFill>
                <a:schemeClr val="accent1">
                  <a:lumMod val="75000"/>
                </a:schemeClr>
              </a:solidFill>
              <a:latin typeface="Cambria Math" pitchFamily="18" charset="0"/>
              <a:ea typeface="Cambria Math" pitchFamily="18" charset="0"/>
            </a:endParaRPr>
          </a:p>
        </p:txBody>
      </p:sp>
      <p:grpSp>
        <p:nvGrpSpPr>
          <p:cNvPr id="3" name="Группа 109"/>
          <p:cNvGrpSpPr/>
          <p:nvPr/>
        </p:nvGrpSpPr>
        <p:grpSpPr>
          <a:xfrm>
            <a:off x="899592" y="3854214"/>
            <a:ext cx="7920880" cy="432048"/>
            <a:chOff x="899592" y="3867894"/>
            <a:chExt cx="7920880" cy="432048"/>
          </a:xfrm>
        </p:grpSpPr>
        <p:sp>
          <p:nvSpPr>
            <p:cNvPr id="101" name="Прямоугольник 100"/>
            <p:cNvSpPr/>
            <p:nvPr/>
          </p:nvSpPr>
          <p:spPr>
            <a:xfrm>
              <a:off x="4211960" y="3867894"/>
              <a:ext cx="1296144"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b="1" dirty="0" smtClean="0">
                  <a:solidFill>
                    <a:schemeClr val="tx1">
                      <a:lumMod val="65000"/>
                      <a:lumOff val="35000"/>
                    </a:schemeClr>
                  </a:solidFill>
                  <a:latin typeface="Cambria Math" pitchFamily="18" charset="0"/>
                  <a:ea typeface="Cambria Math" pitchFamily="18" charset="0"/>
                </a:rPr>
                <a:t>благодаря</a:t>
              </a:r>
              <a:endParaRPr lang="ru-RU" sz="1100" b="1" dirty="0">
                <a:solidFill>
                  <a:schemeClr val="tx1">
                    <a:lumMod val="65000"/>
                    <a:lumOff val="35000"/>
                  </a:schemeClr>
                </a:solidFill>
                <a:latin typeface="Cambria Math" pitchFamily="18" charset="0"/>
                <a:ea typeface="Cambria Math" pitchFamily="18" charset="0"/>
              </a:endParaRPr>
            </a:p>
          </p:txBody>
        </p:sp>
        <p:cxnSp>
          <p:nvCxnSpPr>
            <p:cNvPr id="102" name="Прямая соединительная линия 101"/>
            <p:cNvCxnSpPr/>
            <p:nvPr/>
          </p:nvCxnSpPr>
          <p:spPr>
            <a:xfrm>
              <a:off x="899592" y="4083918"/>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105" name="Прямоугольник 104"/>
            <p:cNvSpPr/>
            <p:nvPr/>
          </p:nvSpPr>
          <p:spPr>
            <a:xfrm>
              <a:off x="1475656" y="4011910"/>
              <a:ext cx="2304256"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900" dirty="0" smtClean="0">
                  <a:solidFill>
                    <a:schemeClr val="tx1">
                      <a:lumMod val="75000"/>
                      <a:lumOff val="25000"/>
                    </a:schemeClr>
                  </a:solidFill>
                  <a:latin typeface="Cambria Math" pitchFamily="18" charset="0"/>
                  <a:ea typeface="Cambria Math" pitchFamily="18" charset="0"/>
                </a:rPr>
                <a:t>получить выгоду или избежать «боль»</a:t>
              </a:r>
              <a:endParaRPr lang="ru-RU" sz="900" dirty="0">
                <a:solidFill>
                  <a:schemeClr val="tx1">
                    <a:lumMod val="75000"/>
                    <a:lumOff val="25000"/>
                  </a:schemeClr>
                </a:solidFill>
                <a:latin typeface="Cambria Math" pitchFamily="18" charset="0"/>
                <a:ea typeface="Cambria Math" pitchFamily="18" charset="0"/>
              </a:endParaRPr>
            </a:p>
          </p:txBody>
        </p:sp>
        <p:cxnSp>
          <p:nvCxnSpPr>
            <p:cNvPr id="106" name="Прямая соединительная линия 105"/>
            <p:cNvCxnSpPr/>
            <p:nvPr/>
          </p:nvCxnSpPr>
          <p:spPr>
            <a:xfrm>
              <a:off x="5292080" y="4083918"/>
              <a:ext cx="3528392" cy="0"/>
            </a:xfrm>
            <a:prstGeom prst="line">
              <a:avLst/>
            </a:prstGeom>
          </p:spPr>
          <p:style>
            <a:lnRef idx="1">
              <a:schemeClr val="accent1"/>
            </a:lnRef>
            <a:fillRef idx="0">
              <a:schemeClr val="accent1"/>
            </a:fillRef>
            <a:effectRef idx="0">
              <a:schemeClr val="accent1"/>
            </a:effectRef>
            <a:fontRef idx="minor">
              <a:schemeClr val="tx1"/>
            </a:fontRef>
          </p:style>
        </p:cxnSp>
        <p:sp>
          <p:nvSpPr>
            <p:cNvPr id="107" name="Прямоугольник 106"/>
            <p:cNvSpPr/>
            <p:nvPr/>
          </p:nvSpPr>
          <p:spPr>
            <a:xfrm>
              <a:off x="5868144" y="4011910"/>
              <a:ext cx="2304256"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900" dirty="0" smtClean="0">
                  <a:solidFill>
                    <a:schemeClr val="tx1">
                      <a:lumMod val="75000"/>
                      <a:lumOff val="25000"/>
                    </a:schemeClr>
                  </a:solidFill>
                  <a:latin typeface="Cambria Math" pitchFamily="18" charset="0"/>
                  <a:ea typeface="Cambria Math" pitchFamily="18" charset="0"/>
                </a:rPr>
                <a:t>функция решения </a:t>
              </a:r>
              <a:endParaRPr lang="ru-RU" sz="900" dirty="0">
                <a:solidFill>
                  <a:schemeClr val="tx1">
                    <a:lumMod val="75000"/>
                    <a:lumOff val="25000"/>
                  </a:schemeClr>
                </a:solidFill>
                <a:latin typeface="Cambria Math" pitchFamily="18" charset="0"/>
                <a:ea typeface="Cambria Math" pitchFamily="18" charset="0"/>
              </a:endParaRPr>
            </a:p>
          </p:txBody>
        </p:sp>
      </p:grpSp>
      <p:sp>
        <p:nvSpPr>
          <p:cNvPr id="108" name="Прямоугольник 107"/>
          <p:cNvSpPr/>
          <p:nvPr/>
        </p:nvSpPr>
        <p:spPr>
          <a:xfrm>
            <a:off x="1500166" y="3579862"/>
            <a:ext cx="3000396"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000" dirty="0" smtClean="0">
                <a:solidFill>
                  <a:schemeClr val="accent1">
                    <a:lumMod val="75000"/>
                  </a:schemeClr>
                </a:solidFill>
                <a:latin typeface="Cambria Math" pitchFamily="18" charset="0"/>
                <a:ea typeface="Cambria Math" pitchFamily="18" charset="0"/>
              </a:rPr>
              <a:t>Путь его следования будет пролегать по обустроенной пешеходной зоне</a:t>
            </a:r>
            <a:endParaRPr lang="ru-RU" sz="1000" dirty="0">
              <a:solidFill>
                <a:schemeClr val="accent1">
                  <a:lumMod val="75000"/>
                </a:schemeClr>
              </a:solidFill>
              <a:latin typeface="Cambria Math" pitchFamily="18" charset="0"/>
              <a:ea typeface="Cambria Math" pitchFamily="18" charset="0"/>
            </a:endParaRPr>
          </a:p>
        </p:txBody>
      </p:sp>
      <p:sp>
        <p:nvSpPr>
          <p:cNvPr id="109" name="Прямоугольник 108"/>
          <p:cNvSpPr/>
          <p:nvPr/>
        </p:nvSpPr>
        <p:spPr>
          <a:xfrm>
            <a:off x="5292080" y="3579862"/>
            <a:ext cx="3744416"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100" dirty="0" smtClean="0">
                <a:solidFill>
                  <a:schemeClr val="accent1">
                    <a:lumMod val="75000"/>
                  </a:schemeClr>
                </a:solidFill>
                <a:latin typeface="Cambria Math" pitchFamily="18" charset="0"/>
                <a:ea typeface="Cambria Math" pitchFamily="18" charset="0"/>
              </a:rPr>
              <a:t>Проведенным работам по благоустройству</a:t>
            </a:r>
            <a:endParaRPr lang="ru-RU" sz="1100" dirty="0">
              <a:solidFill>
                <a:schemeClr val="accent1">
                  <a:lumMod val="75000"/>
                </a:schemeClr>
              </a:solidFill>
              <a:latin typeface="Cambria Math" pitchFamily="18" charset="0"/>
              <a:ea typeface="Cambria Math" pitchFamily="18" charset="0"/>
            </a:endParaRPr>
          </a:p>
        </p:txBody>
      </p:sp>
      <p:pic>
        <p:nvPicPr>
          <p:cNvPr id="127" name="Рисунок 126" descr="1670766792_grizly-club-p-galochka-png-9.png"/>
          <p:cNvPicPr>
            <a:picLocks noChangeAspect="1"/>
          </p:cNvPicPr>
          <p:nvPr/>
        </p:nvPicPr>
        <p:blipFill>
          <a:blip r:embed="rId2" cstate="print"/>
          <a:stretch>
            <a:fillRect/>
          </a:stretch>
        </p:blipFill>
        <p:spPr>
          <a:xfrm>
            <a:off x="0" y="4371950"/>
            <a:ext cx="771550" cy="771550"/>
          </a:xfrm>
          <a:prstGeom prst="rect">
            <a:avLst/>
          </a:prstGeom>
        </p:spPr>
      </p:pic>
      <p:pic>
        <p:nvPicPr>
          <p:cNvPr id="128" name="Рисунок 127" descr="png-transparent-computer-icons-star-font-awesome-x-mark-angle-leaf-text.png"/>
          <p:cNvPicPr>
            <a:picLocks noChangeAspect="1"/>
          </p:cNvPicPr>
          <p:nvPr/>
        </p:nvPicPr>
        <p:blipFill>
          <a:blip r:embed="rId3" cstate="print"/>
          <a:stretch>
            <a:fillRect/>
          </a:stretch>
        </p:blipFill>
        <p:spPr>
          <a:xfrm>
            <a:off x="0" y="3723878"/>
            <a:ext cx="699542" cy="699542"/>
          </a:xfrm>
          <a:prstGeom prst="rect">
            <a:avLst/>
          </a:prstGeom>
        </p:spPr>
      </p:pic>
    </p:spTree>
    <p:extLst>
      <p:ext uri="{BB962C8B-B14F-4D97-AF65-F5344CB8AC3E}">
        <p14:creationId xmlns="" xmlns:p14="http://schemas.microsoft.com/office/powerpoint/2010/main" val="14330355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tx1">
              <a:lumMod val="50000"/>
              <a:lumOff val="50000"/>
            </a:schemeClr>
          </a:solidFill>
        </p:spPr>
        <p:txBody>
          <a:bodyPr>
            <a:normAutofit/>
          </a:bodyPr>
          <a:lstStyle/>
          <a:p>
            <a:r>
              <a:rPr lang="ru-RU" sz="2800" dirty="0" smtClean="0">
                <a:solidFill>
                  <a:schemeClr val="bg1"/>
                </a:solidFill>
                <a:latin typeface="Cambria Math" pitchFamily="18" charset="0"/>
                <a:ea typeface="Cambria Math" pitchFamily="18" charset="0"/>
              </a:rPr>
              <a:t>МЕТРИКИ ПРОЕКТА</a:t>
            </a:r>
            <a:endParaRPr lang="ru-RU" sz="2800" dirty="0">
              <a:solidFill>
                <a:schemeClr val="bg1"/>
              </a:solidFill>
              <a:latin typeface="Cambria Math" pitchFamily="18" charset="0"/>
              <a:ea typeface="Cambria Math" pitchFamily="18" charset="0"/>
            </a:endParaRPr>
          </a:p>
        </p:txBody>
      </p:sp>
      <p:graphicFrame>
        <p:nvGraphicFramePr>
          <p:cNvPr id="6" name="Таблица 4"/>
          <p:cNvGraphicFramePr>
            <a:graphicFrameLocks noGrp="1"/>
          </p:cNvGraphicFramePr>
          <p:nvPr>
            <p:extLst>
              <p:ext uri="{D42A27DB-BD31-4B8C-83A1-F6EECF244321}">
                <p14:modId xmlns="" xmlns:p14="http://schemas.microsoft.com/office/powerpoint/2010/main" val="3170783328"/>
              </p:ext>
            </p:extLst>
          </p:nvPr>
        </p:nvGraphicFramePr>
        <p:xfrm>
          <a:off x="323528" y="1419622"/>
          <a:ext cx="8568952" cy="2946761"/>
        </p:xfrm>
        <a:graphic>
          <a:graphicData uri="http://schemas.openxmlformats.org/drawingml/2006/table">
            <a:tbl>
              <a:tblPr firstRow="1" bandRow="1"/>
              <a:tblGrid>
                <a:gridCol w="442509">
                  <a:extLst>
                    <a:ext uri="{9D8B030D-6E8A-4147-A177-3AD203B41FA5}">
                      <a16:colId xmlns="" xmlns:a16="http://schemas.microsoft.com/office/drawing/2014/main" val="20000"/>
                    </a:ext>
                  </a:extLst>
                </a:gridCol>
                <a:gridCol w="1999362">
                  <a:extLst>
                    <a:ext uri="{9D8B030D-6E8A-4147-A177-3AD203B41FA5}">
                      <a16:colId xmlns="" xmlns:a16="http://schemas.microsoft.com/office/drawing/2014/main" val="20001"/>
                    </a:ext>
                  </a:extLst>
                </a:gridCol>
                <a:gridCol w="2384989">
                  <a:extLst>
                    <a:ext uri="{9D8B030D-6E8A-4147-A177-3AD203B41FA5}">
                      <a16:colId xmlns="" xmlns:a16="http://schemas.microsoft.com/office/drawing/2014/main" val="20002"/>
                    </a:ext>
                  </a:extLst>
                </a:gridCol>
                <a:gridCol w="1818818">
                  <a:extLst>
                    <a:ext uri="{9D8B030D-6E8A-4147-A177-3AD203B41FA5}">
                      <a16:colId xmlns="" xmlns:a16="http://schemas.microsoft.com/office/drawing/2014/main" val="20003"/>
                    </a:ext>
                  </a:extLst>
                </a:gridCol>
                <a:gridCol w="1923274">
                  <a:extLst>
                    <a:ext uri="{9D8B030D-6E8A-4147-A177-3AD203B41FA5}">
                      <a16:colId xmlns="" xmlns:a16="http://schemas.microsoft.com/office/drawing/2014/main" val="20004"/>
                    </a:ext>
                  </a:extLst>
                </a:gridCol>
              </a:tblGrid>
              <a:tr h="935081">
                <a:tc>
                  <a:txBody>
                    <a:bodyPr/>
                    <a:lstStyle/>
                    <a:p>
                      <a:pPr algn="ctr">
                        <a:defRPr/>
                      </a:pPr>
                      <a:r>
                        <a:rPr lang="ru-RU" sz="1600" dirty="0">
                          <a:solidFill>
                            <a:schemeClr val="bg1"/>
                          </a:solidFill>
                        </a:rPr>
                        <a:t>№</a:t>
                      </a:r>
                      <a:endParaRPr sz="1600" dirty="0">
                        <a:solidFill>
                          <a:schemeClr val="bg1"/>
                        </a:solidFill>
                      </a:endParaRPr>
                    </a:p>
                  </a:txBody>
                  <a:tcPr>
                    <a:solidFill>
                      <a:schemeClr val="bg1">
                        <a:lumMod val="65000"/>
                      </a:schemeClr>
                    </a:solidFill>
                  </a:tcPr>
                </a:tc>
                <a:tc>
                  <a:txBody>
                    <a:bodyPr/>
                    <a:lstStyle/>
                    <a:p>
                      <a:pPr algn="ctr">
                        <a:defRPr/>
                      </a:pPr>
                      <a:r>
                        <a:rPr lang="ru-RU" sz="1600" dirty="0">
                          <a:solidFill>
                            <a:schemeClr val="bg1"/>
                          </a:solidFill>
                        </a:rPr>
                        <a:t>Наименование метрики</a:t>
                      </a:r>
                      <a:endParaRPr sz="1600" dirty="0">
                        <a:solidFill>
                          <a:schemeClr val="bg1"/>
                        </a:solidFill>
                      </a:endParaRPr>
                    </a:p>
                  </a:txBody>
                  <a:tcPr>
                    <a:solidFill>
                      <a:schemeClr val="bg1">
                        <a:lumMod val="65000"/>
                      </a:schemeClr>
                    </a:solidFill>
                  </a:tcPr>
                </a:tc>
                <a:tc>
                  <a:txBody>
                    <a:bodyPr/>
                    <a:lstStyle/>
                    <a:p>
                      <a:pPr algn="ctr">
                        <a:defRPr/>
                      </a:pPr>
                      <a:r>
                        <a:rPr lang="ru-RU" sz="1600" dirty="0">
                          <a:solidFill>
                            <a:schemeClr val="bg1"/>
                          </a:solidFill>
                        </a:rPr>
                        <a:t>Описание</a:t>
                      </a:r>
                      <a:endParaRPr sz="1600" dirty="0">
                        <a:solidFill>
                          <a:schemeClr val="bg1"/>
                        </a:solidFill>
                      </a:endParaRPr>
                    </a:p>
                  </a:txBody>
                  <a:tcPr>
                    <a:solidFill>
                      <a:schemeClr val="bg1">
                        <a:lumMod val="65000"/>
                      </a:schemeClr>
                    </a:solidFill>
                  </a:tcPr>
                </a:tc>
                <a:tc>
                  <a:txBody>
                    <a:bodyPr/>
                    <a:lstStyle/>
                    <a:p>
                      <a:pPr algn="ctr">
                        <a:defRPr/>
                      </a:pPr>
                      <a:r>
                        <a:rPr lang="ru-RU" sz="1600" dirty="0">
                          <a:solidFill>
                            <a:schemeClr val="bg1"/>
                          </a:solidFill>
                        </a:rPr>
                        <a:t>Показатель на </a:t>
                      </a:r>
                      <a:r>
                        <a:rPr lang="ru-RU" sz="1600" dirty="0" smtClean="0">
                          <a:solidFill>
                            <a:schemeClr val="bg1"/>
                          </a:solidFill>
                        </a:rPr>
                        <a:t>входе</a:t>
                      </a:r>
                      <a:endParaRPr lang="ru-RU" sz="1600" dirty="0">
                        <a:solidFill>
                          <a:schemeClr val="bg1"/>
                        </a:solidFill>
                      </a:endParaRPr>
                    </a:p>
                  </a:txBody>
                  <a:tcPr>
                    <a:solidFill>
                      <a:schemeClr val="bg1">
                        <a:lumMod val="65000"/>
                      </a:schemeClr>
                    </a:solidFill>
                  </a:tcPr>
                </a:tc>
                <a:tc>
                  <a:txBody>
                    <a:bodyPr/>
                    <a:lstStyle/>
                    <a:p>
                      <a:pPr algn="ctr">
                        <a:defRPr/>
                      </a:pPr>
                      <a:r>
                        <a:rPr lang="ru-RU" sz="1600" dirty="0">
                          <a:solidFill>
                            <a:schemeClr val="bg1"/>
                          </a:solidFill>
                        </a:rPr>
                        <a:t>Показатель на выходе</a:t>
                      </a:r>
                      <a:endParaRPr sz="1600" dirty="0">
                        <a:solidFill>
                          <a:schemeClr val="bg1"/>
                        </a:solidFill>
                      </a:endParaRPr>
                    </a:p>
                  </a:txBody>
                  <a:tcPr>
                    <a:solidFill>
                      <a:schemeClr val="bg1">
                        <a:lumMod val="65000"/>
                      </a:schemeClr>
                    </a:solidFill>
                  </a:tcPr>
                </a:tc>
                <a:extLst>
                  <a:ext uri="{0D108BD9-81ED-4DB2-BD59-A6C34878D82A}">
                    <a16:rowId xmlns="" xmlns:a16="http://schemas.microsoft.com/office/drawing/2014/main" val="10000"/>
                  </a:ext>
                </a:extLst>
              </a:tr>
              <a:tr h="452459">
                <a:tc>
                  <a:txBody>
                    <a:bodyPr/>
                    <a:lstStyle/>
                    <a:p>
                      <a:pPr>
                        <a:defRPr/>
                      </a:pPr>
                      <a:r>
                        <a:rPr lang="ru-RU" sz="1200" dirty="0"/>
                        <a:t>1.</a:t>
                      </a:r>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ru-RU" sz="1200" dirty="0" smtClean="0">
                          <a:solidFill>
                            <a:schemeClr val="tx1">
                              <a:lumMod val="65000"/>
                              <a:lumOff val="35000"/>
                            </a:schemeClr>
                          </a:solidFill>
                        </a:rPr>
                        <a:t>Степень спокойствия</a:t>
                      </a:r>
                      <a:r>
                        <a:rPr lang="ru-RU" sz="1200" baseline="0" dirty="0" smtClean="0">
                          <a:solidFill>
                            <a:schemeClr val="tx1">
                              <a:lumMod val="65000"/>
                              <a:lumOff val="35000"/>
                            </a:schemeClr>
                          </a:solidFill>
                        </a:rPr>
                        <a:t> за безопасность передвижения детей на улице</a:t>
                      </a:r>
                      <a:endParaRPr sz="1200" dirty="0">
                        <a:solidFill>
                          <a:schemeClr val="tx1">
                            <a:lumMod val="65000"/>
                            <a:lumOff val="3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lumMod val="65000"/>
                              <a:lumOff val="35000"/>
                            </a:schemeClr>
                          </a:solidFill>
                          <a:latin typeface="+mn-lt"/>
                          <a:ea typeface="+mn-ea"/>
                          <a:cs typeface="+mn-cs"/>
                        </a:rPr>
                        <a:t>Проводился мониторинг, опрос</a:t>
                      </a:r>
                    </a:p>
                  </a:txBody>
                  <a:tcPr/>
                </a:tc>
                <a:tc>
                  <a:txBody>
                    <a:bodyPr/>
                    <a:lstStyle/>
                    <a:p>
                      <a:pPr algn="ctr">
                        <a:defRPr/>
                      </a:pPr>
                      <a:r>
                        <a:rPr lang="ru-RU" sz="1200" kern="1200" dirty="0" smtClean="0">
                          <a:solidFill>
                            <a:schemeClr val="tx1">
                              <a:lumMod val="65000"/>
                              <a:lumOff val="35000"/>
                            </a:schemeClr>
                          </a:solidFill>
                          <a:latin typeface="+mn-lt"/>
                          <a:ea typeface="+mn-ea"/>
                          <a:cs typeface="+mn-cs"/>
                        </a:rPr>
                        <a:t>25 %</a:t>
                      </a:r>
                      <a:endParaRPr lang="ru-RU" sz="900" kern="1200" dirty="0">
                        <a:solidFill>
                          <a:schemeClr val="tx1">
                            <a:lumMod val="65000"/>
                            <a:lumOff val="35000"/>
                          </a:schemeClr>
                        </a:solidFill>
                        <a:latin typeface="+mn-lt"/>
                        <a:ea typeface="+mn-ea"/>
                        <a:cs typeface="+mn-cs"/>
                      </a:endParaRPr>
                    </a:p>
                  </a:txBody>
                  <a:tcPr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1200" kern="1200" dirty="0" smtClean="0">
                          <a:solidFill>
                            <a:schemeClr val="tx1">
                              <a:lumMod val="65000"/>
                              <a:lumOff val="35000"/>
                            </a:schemeClr>
                          </a:solidFill>
                          <a:latin typeface="+mn-lt"/>
                          <a:ea typeface="+mn-ea"/>
                          <a:cs typeface="+mn-cs"/>
                        </a:rPr>
                        <a:t>75</a:t>
                      </a:r>
                      <a:r>
                        <a:rPr lang="ru-RU" sz="1200" kern="1200" baseline="0" dirty="0" smtClean="0">
                          <a:solidFill>
                            <a:schemeClr val="tx1">
                              <a:lumMod val="65000"/>
                              <a:lumOff val="35000"/>
                            </a:schemeClr>
                          </a:solidFill>
                          <a:latin typeface="+mn-lt"/>
                          <a:ea typeface="+mn-ea"/>
                          <a:cs typeface="+mn-cs"/>
                        </a:rPr>
                        <a:t> % </a:t>
                      </a:r>
                      <a:endParaRPr lang="ru-RU" sz="1200" kern="1200" dirty="0">
                        <a:solidFill>
                          <a:schemeClr val="tx1">
                            <a:lumMod val="65000"/>
                            <a:lumOff val="35000"/>
                          </a:schemeClr>
                        </a:solidFill>
                        <a:latin typeface="+mn-lt"/>
                        <a:ea typeface="+mn-ea"/>
                        <a:cs typeface="+mn-cs"/>
                      </a:endParaRPr>
                    </a:p>
                  </a:txBody>
                  <a:tcPr anchor="ctr"/>
                </a:tc>
                <a:extLst>
                  <a:ext uri="{0D108BD9-81ED-4DB2-BD59-A6C34878D82A}">
                    <a16:rowId xmlns="" xmlns:a16="http://schemas.microsoft.com/office/drawing/2014/main" val="10001"/>
                  </a:ext>
                </a:extLst>
              </a:tr>
              <a:tr h="633442">
                <a:tc>
                  <a:txBody>
                    <a:bodyPr/>
                    <a:lstStyle/>
                    <a:p>
                      <a:pPr>
                        <a:defRPr/>
                      </a:pPr>
                      <a:r>
                        <a:rPr lang="ru-RU" sz="1200" dirty="0"/>
                        <a:t>2.</a:t>
                      </a:r>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ru-RU" sz="1200" dirty="0" smtClean="0">
                          <a:solidFill>
                            <a:schemeClr val="tx1">
                              <a:lumMod val="65000"/>
                              <a:lumOff val="35000"/>
                            </a:schemeClr>
                          </a:solidFill>
                          <a:effectLst/>
                        </a:rPr>
                        <a:t>Уровень удовлетворенности</a:t>
                      </a:r>
                      <a:r>
                        <a:rPr lang="ru-RU" sz="1200" baseline="0" dirty="0" smtClean="0">
                          <a:solidFill>
                            <a:schemeClr val="tx1">
                              <a:lumMod val="65000"/>
                              <a:lumOff val="35000"/>
                            </a:schemeClr>
                          </a:solidFill>
                          <a:effectLst/>
                        </a:rPr>
                        <a:t> обеспеченностью комфортными условиями пешего передвижения по поселку Прохоровка</a:t>
                      </a:r>
                      <a:endParaRPr lang="ru-RU" sz="1200" dirty="0">
                        <a:solidFill>
                          <a:schemeClr val="tx1">
                            <a:lumMod val="65000"/>
                            <a:lumOff val="35000"/>
                          </a:schemeClr>
                        </a:solidFill>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lumMod val="65000"/>
                              <a:lumOff val="35000"/>
                            </a:schemeClr>
                          </a:solidFill>
                          <a:latin typeface="+mn-lt"/>
                          <a:ea typeface="+mn-ea"/>
                          <a:cs typeface="+mn-cs"/>
                        </a:rPr>
                        <a:t>Проводился мониторинг, опрос</a:t>
                      </a:r>
                    </a:p>
                    <a:p>
                      <a:pPr>
                        <a:defRPr/>
                      </a:pPr>
                      <a:endParaRPr lang="ru-RU" sz="1200" kern="1200" dirty="0" smtClean="0">
                        <a:solidFill>
                          <a:schemeClr val="tx1">
                            <a:lumMod val="65000"/>
                            <a:lumOff val="35000"/>
                          </a:schemeClr>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lumMod val="65000"/>
                              <a:lumOff val="35000"/>
                            </a:schemeClr>
                          </a:solidFill>
                          <a:latin typeface="+mn-lt"/>
                          <a:ea typeface="+mn-ea"/>
                          <a:cs typeface="+mn-cs"/>
                        </a:rPr>
                        <a:t>30 %</a:t>
                      </a:r>
                      <a:endParaRPr lang="ru-RU" sz="1200" kern="1200" dirty="0">
                        <a:solidFill>
                          <a:schemeClr val="tx1">
                            <a:lumMod val="65000"/>
                            <a:lumOff val="35000"/>
                          </a:schemeClr>
                        </a:solidFill>
                        <a:latin typeface="+mn-lt"/>
                        <a:ea typeface="+mn-ea"/>
                        <a:cs typeface="+mn-cs"/>
                      </a:endParaRPr>
                    </a:p>
                  </a:txBody>
                  <a:tcPr anchor="ctr"/>
                </a:tc>
                <a:tc>
                  <a:txBody>
                    <a:bodyPr/>
                    <a:lstStyle/>
                    <a:p>
                      <a:pPr marL="0" algn="ctr" defTabSz="914400" rtl="0" eaLnBrk="1" latinLnBrk="0" hangingPunct="1">
                        <a:defRPr/>
                      </a:pPr>
                      <a:r>
                        <a:rPr lang="ru-RU" sz="1200" kern="1200" dirty="0" smtClean="0">
                          <a:solidFill>
                            <a:schemeClr val="tx1">
                              <a:lumMod val="65000"/>
                              <a:lumOff val="35000"/>
                            </a:schemeClr>
                          </a:solidFill>
                          <a:latin typeface="+mn-lt"/>
                          <a:ea typeface="+mn-ea"/>
                          <a:cs typeface="+mn-cs"/>
                        </a:rPr>
                        <a:t>75%</a:t>
                      </a:r>
                      <a:endParaRPr lang="ru-RU" sz="1200" kern="1200" dirty="0">
                        <a:solidFill>
                          <a:schemeClr val="tx1">
                            <a:lumMod val="65000"/>
                            <a:lumOff val="35000"/>
                          </a:schemeClr>
                        </a:solidFill>
                        <a:latin typeface="+mn-lt"/>
                        <a:ea typeface="+mn-ea"/>
                        <a:cs typeface="+mn-cs"/>
                      </a:endParaRPr>
                    </a:p>
                  </a:txBody>
                  <a:tcPr anchor="ctr"/>
                </a:tc>
                <a:extLst>
                  <a:ext uri="{0D108BD9-81ED-4DB2-BD59-A6C34878D82A}">
                    <a16:rowId xmlns="" xmlns:a16="http://schemas.microsoft.com/office/drawing/2014/main" val="10002"/>
                  </a:ext>
                </a:extLst>
              </a:tr>
            </a:tbl>
          </a:graphicData>
        </a:graphic>
      </p:graphicFrame>
      <p:pic>
        <p:nvPicPr>
          <p:cNvPr id="4" name="Рисунок 3" descr="1670766792_grizly-club-p-galochka-png-9.png"/>
          <p:cNvPicPr>
            <a:picLocks noChangeAspect="1"/>
          </p:cNvPicPr>
          <p:nvPr/>
        </p:nvPicPr>
        <p:blipFill>
          <a:blip r:embed="rId2" cstate="print"/>
          <a:stretch>
            <a:fillRect/>
          </a:stretch>
        </p:blipFill>
        <p:spPr>
          <a:xfrm>
            <a:off x="0" y="4371950"/>
            <a:ext cx="771550" cy="771550"/>
          </a:xfrm>
          <a:prstGeom prst="rect">
            <a:avLst/>
          </a:prstGeom>
        </p:spPr>
      </p:pic>
      <p:pic>
        <p:nvPicPr>
          <p:cNvPr id="5" name="Рисунок 4" descr="png-transparent-computer-icons-star-font-awesome-x-mark-angle-leaf-text.png"/>
          <p:cNvPicPr>
            <a:picLocks noChangeAspect="1"/>
          </p:cNvPicPr>
          <p:nvPr/>
        </p:nvPicPr>
        <p:blipFill>
          <a:blip r:embed="rId3" cstate="print"/>
          <a:stretch>
            <a:fillRect/>
          </a:stretch>
        </p:blipFill>
        <p:spPr>
          <a:xfrm>
            <a:off x="827584" y="4371950"/>
            <a:ext cx="699542" cy="699542"/>
          </a:xfrm>
          <a:prstGeom prst="rect">
            <a:avLst/>
          </a:prstGeom>
        </p:spPr>
      </p:pic>
    </p:spTree>
    <p:extLst>
      <p:ext uri="{BB962C8B-B14F-4D97-AF65-F5344CB8AC3E}">
        <p14:creationId xmlns="" xmlns:p14="http://schemas.microsoft.com/office/powerpoint/2010/main" val="33466193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tx1">
              <a:lumMod val="50000"/>
              <a:lumOff val="50000"/>
            </a:schemeClr>
          </a:solidFill>
        </p:spPr>
        <p:txBody>
          <a:bodyPr>
            <a:normAutofit/>
          </a:bodyPr>
          <a:lstStyle/>
          <a:p>
            <a:r>
              <a:rPr lang="ru-RU" sz="2800" dirty="0" smtClean="0">
                <a:solidFill>
                  <a:schemeClr val="bg1"/>
                </a:solidFill>
                <a:latin typeface="Cambria Math" pitchFamily="18" charset="0"/>
                <a:ea typeface="Cambria Math" pitchFamily="18" charset="0"/>
              </a:rPr>
              <a:t>ПРОЕКТНЫЙ ПЛАН</a:t>
            </a:r>
            <a:endParaRPr lang="ru-RU" sz="2800" dirty="0">
              <a:solidFill>
                <a:schemeClr val="bg1"/>
              </a:solidFill>
              <a:latin typeface="Cambria Math" pitchFamily="18" charset="0"/>
              <a:ea typeface="Cambria Math" pitchFamily="18" charset="0"/>
            </a:endParaRPr>
          </a:p>
        </p:txBody>
      </p:sp>
      <p:sp>
        <p:nvSpPr>
          <p:cNvPr id="21" name="Стрелка вправо 20"/>
          <p:cNvSpPr/>
          <p:nvPr/>
        </p:nvSpPr>
        <p:spPr bwMode="auto">
          <a:xfrm>
            <a:off x="696341" y="4861705"/>
            <a:ext cx="7990459" cy="236594"/>
          </a:xfrm>
          <a:prstGeom prst="rightArrow">
            <a:avLst>
              <a:gd name="adj1" fmla="val 20000"/>
              <a:gd name="adj2" fmla="val 84000"/>
            </a:avLst>
          </a:prstGeom>
          <a:solidFill>
            <a:schemeClr val="bg1">
              <a:lumMod val="50000"/>
            </a:schemeClr>
          </a:solidFill>
          <a:ln w="12700" cap="flat" cmpd="sng" algn="ctr">
            <a:solidFill>
              <a:srgbClr val="4472C4">
                <a:shade val="50000"/>
              </a:srgbClr>
            </a:solidFill>
            <a:prstDash val="solid"/>
            <a:miter lim="800000"/>
          </a:ln>
          <a:effectLst/>
        </p:spPr>
      </p:sp>
      <p:cxnSp>
        <p:nvCxnSpPr>
          <p:cNvPr id="23" name="Прямая соединительная линия 22"/>
          <p:cNvCxnSpPr>
            <a:cxnSpLocks/>
          </p:cNvCxnSpPr>
          <p:nvPr/>
        </p:nvCxnSpPr>
        <p:spPr bwMode="auto">
          <a:xfrm flipV="1">
            <a:off x="755576" y="2007542"/>
            <a:ext cx="7931224" cy="2544750"/>
          </a:xfrm>
          <a:prstGeom prst="line">
            <a:avLst/>
          </a:prstGeom>
          <a:noFill/>
          <a:ln w="28575" cap="flat" cmpd="sng" algn="ctr">
            <a:solidFill>
              <a:srgbClr val="ED7D31"/>
            </a:solidFill>
            <a:prstDash val="solid"/>
            <a:miter lim="800000"/>
            <a:tailEnd type="arrow" len="med"/>
          </a:ln>
          <a:effectLst/>
        </p:spPr>
      </p:cxnSp>
      <p:cxnSp>
        <p:nvCxnSpPr>
          <p:cNvPr id="24" name="Прямая соединительная линия 23"/>
          <p:cNvCxnSpPr>
            <a:cxnSpLocks/>
          </p:cNvCxnSpPr>
          <p:nvPr/>
        </p:nvCxnSpPr>
        <p:spPr bwMode="auto">
          <a:xfrm>
            <a:off x="2694006" y="4378485"/>
            <a:ext cx="2395" cy="564466"/>
          </a:xfrm>
          <a:prstGeom prst="line">
            <a:avLst/>
          </a:prstGeom>
          <a:noFill/>
          <a:ln w="19049" cap="flat" cmpd="sng" algn="ctr">
            <a:solidFill>
              <a:srgbClr val="4472C4">
                <a:shade val="50000"/>
              </a:srgbClr>
            </a:solidFill>
            <a:prstDash val="solid"/>
            <a:miter lim="800000"/>
          </a:ln>
          <a:effectLst/>
        </p:spPr>
      </p:cxnSp>
      <p:cxnSp>
        <p:nvCxnSpPr>
          <p:cNvPr id="26" name="Прямая соединительная линия 25"/>
          <p:cNvCxnSpPr>
            <a:cxnSpLocks/>
          </p:cNvCxnSpPr>
          <p:nvPr/>
        </p:nvCxnSpPr>
        <p:spPr bwMode="auto">
          <a:xfrm>
            <a:off x="4802236" y="3867894"/>
            <a:ext cx="4" cy="1081795"/>
          </a:xfrm>
          <a:prstGeom prst="line">
            <a:avLst/>
          </a:prstGeom>
          <a:noFill/>
          <a:ln w="19049" cap="flat" cmpd="sng" algn="ctr">
            <a:solidFill>
              <a:srgbClr val="4472C4">
                <a:shade val="50000"/>
              </a:srgbClr>
            </a:solidFill>
            <a:prstDash val="solid"/>
            <a:miter lim="800000"/>
          </a:ln>
          <a:effectLst/>
        </p:spPr>
      </p:cxnSp>
      <p:cxnSp>
        <p:nvCxnSpPr>
          <p:cNvPr id="27" name="Прямая соединительная линия 26"/>
          <p:cNvCxnSpPr>
            <a:cxnSpLocks/>
          </p:cNvCxnSpPr>
          <p:nvPr/>
        </p:nvCxnSpPr>
        <p:spPr bwMode="auto">
          <a:xfrm flipH="1">
            <a:off x="6779417" y="3219822"/>
            <a:ext cx="22879" cy="1723129"/>
          </a:xfrm>
          <a:prstGeom prst="line">
            <a:avLst/>
          </a:prstGeom>
          <a:noFill/>
          <a:ln w="19049" cap="flat" cmpd="sng" algn="ctr">
            <a:solidFill>
              <a:srgbClr val="4472C4">
                <a:shade val="50000"/>
              </a:srgbClr>
            </a:solidFill>
            <a:prstDash val="solid"/>
            <a:miter lim="800000"/>
          </a:ln>
          <a:effectLst/>
        </p:spPr>
      </p:cxnSp>
      <p:sp>
        <p:nvSpPr>
          <p:cNvPr id="29" name="TextBox 28"/>
          <p:cNvSpPr txBox="1"/>
          <p:nvPr/>
        </p:nvSpPr>
        <p:spPr bwMode="auto">
          <a:xfrm>
            <a:off x="755576" y="3459318"/>
            <a:ext cx="1760429" cy="264560"/>
          </a:xfrm>
          <a:prstGeom prst="rect">
            <a:avLst/>
          </a:prstGeom>
          <a:noFill/>
          <a:ln>
            <a:solidFill>
              <a:srgbClr val="4472C4">
                <a:shade val="50000"/>
              </a:srgbClr>
            </a:solidFill>
          </a:ln>
        </p:spPr>
        <p:txBody>
          <a:bodyPr vertOverflow="overflow" horzOverflow="overflow" vert="horz" wrap="square" lIns="91440" tIns="45720" rIns="91440" bIns="45720" numCol="1" spcCol="0" rtlCol="0" fromWordArt="0" anchor="t" anchorCtr="0" forceAA="0" compatLnSpc="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sz="1100" b="0" i="0" u="none" strike="noStrike" kern="0" cap="none" spc="0" normalizeH="0" baseline="0" noProof="0" dirty="0">
              <a:ln>
                <a:noFill/>
              </a:ln>
              <a:solidFill>
                <a:prstClr val="black"/>
              </a:solidFill>
              <a:effectLst/>
              <a:uLnTx/>
              <a:uFillTx/>
              <a:cs typeface="Arial"/>
            </a:endParaRPr>
          </a:p>
        </p:txBody>
      </p:sp>
      <p:sp>
        <p:nvSpPr>
          <p:cNvPr id="32" name="TextBox 1"/>
          <p:cNvSpPr txBox="1"/>
          <p:nvPr/>
        </p:nvSpPr>
        <p:spPr bwMode="auto">
          <a:xfrm>
            <a:off x="827584" y="4589825"/>
            <a:ext cx="1670650"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ru-RU" sz="1200" b="1" kern="0" dirty="0" smtClean="0">
                <a:solidFill>
                  <a:schemeClr val="tx1">
                    <a:lumMod val="65000"/>
                    <a:lumOff val="35000"/>
                  </a:schemeClr>
                </a:solidFill>
                <a:latin typeface="Roboto Medium"/>
                <a:ea typeface="Roboto Medium"/>
                <a:cs typeface="Roboto Medium"/>
              </a:rPr>
              <a:t>Февраль-март</a:t>
            </a:r>
            <a:r>
              <a:rPr kumimoji="0" lang="ru-RU" sz="1200" b="1" i="0" u="none" strike="noStrike" kern="0" cap="none" spc="0" normalizeH="0" baseline="0" noProof="0" dirty="0" smtClean="0">
                <a:ln>
                  <a:noFill/>
                </a:ln>
                <a:solidFill>
                  <a:schemeClr val="tx1">
                    <a:lumMod val="65000"/>
                    <a:lumOff val="35000"/>
                  </a:schemeClr>
                </a:solidFill>
                <a:effectLst/>
                <a:uLnTx/>
                <a:uFillTx/>
                <a:latin typeface="Roboto Medium"/>
                <a:ea typeface="Roboto Medium"/>
                <a:cs typeface="Roboto Medium"/>
              </a:rPr>
              <a:t> 2024</a:t>
            </a:r>
            <a:endParaRPr kumimoji="0" sz="1200" b="0" i="0" u="none" strike="noStrike" kern="0" cap="none" spc="0" normalizeH="0" baseline="0" noProof="0" dirty="0">
              <a:ln>
                <a:noFill/>
              </a:ln>
              <a:solidFill>
                <a:schemeClr val="tx1">
                  <a:lumMod val="65000"/>
                  <a:lumOff val="35000"/>
                </a:schemeClr>
              </a:solidFill>
              <a:effectLst/>
              <a:uLnTx/>
              <a:uFillTx/>
              <a:cs typeface="Arial"/>
            </a:endParaRPr>
          </a:p>
        </p:txBody>
      </p:sp>
      <p:sp>
        <p:nvSpPr>
          <p:cNvPr id="34" name="TextBox 33"/>
          <p:cNvSpPr txBox="1"/>
          <p:nvPr/>
        </p:nvSpPr>
        <p:spPr bwMode="auto">
          <a:xfrm>
            <a:off x="2873893" y="2883254"/>
            <a:ext cx="1760429" cy="264560"/>
          </a:xfrm>
          <a:prstGeom prst="rect">
            <a:avLst/>
          </a:prstGeom>
          <a:noFill/>
          <a:ln>
            <a:solidFill>
              <a:srgbClr val="4472C4">
                <a:shade val="50000"/>
              </a:srgbClr>
            </a:solidFill>
          </a:ln>
        </p:spPr>
        <p:txBody>
          <a:bodyPr vertOverflow="overflow" horzOverflow="overflow" vert="horz" wrap="square" lIns="91440" tIns="45720" rIns="91440" bIns="45720" numCol="1" spcCol="0" rtlCol="0" fromWordArt="0" anchor="t" anchorCtr="0" forceAA="0" compatLnSpc="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sz="1100" b="0" i="0" u="none" strike="noStrike" kern="0" cap="none" spc="0" normalizeH="0" baseline="0" noProof="0" dirty="0">
              <a:ln>
                <a:noFill/>
              </a:ln>
              <a:solidFill>
                <a:prstClr val="black"/>
              </a:solidFill>
              <a:effectLst/>
              <a:uLnTx/>
              <a:uFillTx/>
              <a:cs typeface="Arial"/>
            </a:endParaRPr>
          </a:p>
        </p:txBody>
      </p:sp>
      <p:sp>
        <p:nvSpPr>
          <p:cNvPr id="35" name="TextBox 34"/>
          <p:cNvSpPr txBox="1"/>
          <p:nvPr/>
        </p:nvSpPr>
        <p:spPr bwMode="auto">
          <a:xfrm>
            <a:off x="4914015" y="2163174"/>
            <a:ext cx="1760429" cy="264560"/>
          </a:xfrm>
          <a:prstGeom prst="rect">
            <a:avLst/>
          </a:prstGeom>
          <a:noFill/>
          <a:ln>
            <a:solidFill>
              <a:srgbClr val="4472C4">
                <a:shade val="50000"/>
              </a:srgbClr>
            </a:solidFill>
          </a:ln>
        </p:spPr>
        <p:txBody>
          <a:bodyPr vertOverflow="overflow" horzOverflow="overflow" vert="horz" wrap="square" lIns="91440" tIns="45720" rIns="91440" bIns="45720" numCol="1" spcCol="0" rtlCol="0" fromWordArt="0" anchor="t" anchorCtr="0" forceAA="0" compatLnSpc="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sz="1100" b="0" i="0" u="none" strike="noStrike" kern="0" cap="none" spc="0" normalizeH="0" baseline="0" noProof="0" dirty="0">
              <a:ln>
                <a:noFill/>
              </a:ln>
              <a:solidFill>
                <a:prstClr val="black"/>
              </a:solidFill>
              <a:effectLst/>
              <a:uLnTx/>
              <a:uFillTx/>
              <a:cs typeface="Arial"/>
            </a:endParaRPr>
          </a:p>
        </p:txBody>
      </p:sp>
      <p:sp>
        <p:nvSpPr>
          <p:cNvPr id="39" name="TextBox 1"/>
          <p:cNvSpPr txBox="1"/>
          <p:nvPr/>
        </p:nvSpPr>
        <p:spPr bwMode="auto">
          <a:xfrm>
            <a:off x="2714004" y="4584706"/>
            <a:ext cx="1487908"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ru-RU" sz="1200" b="1" kern="0" dirty="0" smtClean="0">
                <a:solidFill>
                  <a:schemeClr val="tx1">
                    <a:lumMod val="65000"/>
                    <a:lumOff val="35000"/>
                  </a:schemeClr>
                </a:solidFill>
                <a:latin typeface="Roboto Medium"/>
                <a:ea typeface="Roboto Medium"/>
                <a:cs typeface="Roboto Medium"/>
              </a:rPr>
              <a:t>Апрель-май </a:t>
            </a:r>
            <a:r>
              <a:rPr kumimoji="0" lang="ru-RU" sz="1200" b="1" i="0" u="none" strike="noStrike" kern="0" cap="none" spc="0" normalizeH="0" baseline="0" noProof="0" dirty="0" smtClean="0">
                <a:ln>
                  <a:noFill/>
                </a:ln>
                <a:solidFill>
                  <a:schemeClr val="tx1">
                    <a:lumMod val="65000"/>
                    <a:lumOff val="35000"/>
                  </a:schemeClr>
                </a:solidFill>
                <a:effectLst/>
                <a:uLnTx/>
                <a:uFillTx/>
                <a:latin typeface="Roboto Medium"/>
                <a:ea typeface="Roboto Medium"/>
                <a:cs typeface="Roboto Medium"/>
              </a:rPr>
              <a:t>2024</a:t>
            </a:r>
            <a:endParaRPr kumimoji="0" sz="1200" b="0" i="0" u="none" strike="noStrike" kern="0" cap="none" spc="0" normalizeH="0" baseline="0" noProof="0" dirty="0">
              <a:ln>
                <a:noFill/>
              </a:ln>
              <a:solidFill>
                <a:schemeClr val="tx1">
                  <a:lumMod val="65000"/>
                  <a:lumOff val="35000"/>
                </a:schemeClr>
              </a:solidFill>
              <a:effectLst/>
              <a:uLnTx/>
              <a:uFillTx/>
              <a:cs typeface="Arial"/>
            </a:endParaRPr>
          </a:p>
        </p:txBody>
      </p:sp>
      <p:sp>
        <p:nvSpPr>
          <p:cNvPr id="40" name="TextBox 1"/>
          <p:cNvSpPr txBox="1"/>
          <p:nvPr/>
        </p:nvSpPr>
        <p:spPr bwMode="auto">
          <a:xfrm>
            <a:off x="4873951" y="4587974"/>
            <a:ext cx="1467068"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ru-RU" sz="1200" b="1" kern="0" dirty="0" smtClean="0">
                <a:solidFill>
                  <a:schemeClr val="tx1">
                    <a:lumMod val="65000"/>
                    <a:lumOff val="35000"/>
                  </a:schemeClr>
                </a:solidFill>
                <a:latin typeface="Roboto Medium"/>
                <a:ea typeface="Roboto Medium"/>
                <a:cs typeface="Roboto Medium"/>
              </a:rPr>
              <a:t>Июнь-июль </a:t>
            </a:r>
            <a:r>
              <a:rPr kumimoji="0" lang="ru-RU" sz="1200" b="1" i="0" u="none" strike="noStrike" kern="0" cap="none" spc="0" normalizeH="0" baseline="0" noProof="0" dirty="0" smtClean="0">
                <a:ln>
                  <a:noFill/>
                </a:ln>
                <a:solidFill>
                  <a:schemeClr val="tx1">
                    <a:lumMod val="65000"/>
                    <a:lumOff val="35000"/>
                  </a:schemeClr>
                </a:solidFill>
                <a:effectLst/>
                <a:uLnTx/>
                <a:uFillTx/>
                <a:latin typeface="Roboto Medium"/>
                <a:ea typeface="Roboto Medium"/>
                <a:cs typeface="Roboto Medium"/>
              </a:rPr>
              <a:t>2024</a:t>
            </a:r>
            <a:endParaRPr kumimoji="0" sz="1200" b="0" i="0" u="none" strike="noStrike" kern="0" cap="none" spc="0" normalizeH="0" baseline="0" noProof="0" dirty="0">
              <a:ln>
                <a:noFill/>
              </a:ln>
              <a:solidFill>
                <a:schemeClr val="tx1">
                  <a:lumMod val="65000"/>
                  <a:lumOff val="35000"/>
                </a:schemeClr>
              </a:solidFill>
              <a:effectLst/>
              <a:uLnTx/>
              <a:uFillTx/>
              <a:cs typeface="Arial"/>
            </a:endParaRPr>
          </a:p>
        </p:txBody>
      </p:sp>
      <p:sp>
        <p:nvSpPr>
          <p:cNvPr id="46" name="Прямоугольник 45"/>
          <p:cNvSpPr/>
          <p:nvPr/>
        </p:nvSpPr>
        <p:spPr>
          <a:xfrm>
            <a:off x="467544" y="1051819"/>
            <a:ext cx="8219256" cy="403260"/>
          </a:xfrm>
          <a:prstGeom prst="rect">
            <a:avLst/>
          </a:prstGeom>
          <a:solidFill>
            <a:schemeClr val="bg1"/>
          </a:solidFill>
          <a:ln w="1587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200" dirty="0" smtClean="0">
                <a:solidFill>
                  <a:schemeClr val="tx1">
                    <a:lumMod val="50000"/>
                    <a:lumOff val="50000"/>
                  </a:schemeClr>
                </a:solidFill>
              </a:rPr>
              <a:t>ЦЕЛЬ ПРОЕКТА: К августу 2024 года обеспечить 100 % пользователей парка «Грушки» в п. Прохоровка комфортными и безопасными условиями пешего передвижения к территории парка</a:t>
            </a:r>
            <a:endParaRPr lang="ru-RU" sz="1200" dirty="0">
              <a:solidFill>
                <a:schemeClr val="tx1">
                  <a:lumMod val="50000"/>
                  <a:lumOff val="50000"/>
                </a:schemeClr>
              </a:solidFill>
            </a:endParaRPr>
          </a:p>
        </p:txBody>
      </p:sp>
      <p:pic>
        <p:nvPicPr>
          <p:cNvPr id="17" name="Рисунок 16" descr="1670766792_grizly-club-p-galochka-png-9.png"/>
          <p:cNvPicPr>
            <a:picLocks noChangeAspect="1"/>
          </p:cNvPicPr>
          <p:nvPr/>
        </p:nvPicPr>
        <p:blipFill>
          <a:blip r:embed="rId2" cstate="print"/>
          <a:stretch>
            <a:fillRect/>
          </a:stretch>
        </p:blipFill>
        <p:spPr>
          <a:xfrm>
            <a:off x="0" y="4371950"/>
            <a:ext cx="771550" cy="771550"/>
          </a:xfrm>
          <a:prstGeom prst="rect">
            <a:avLst/>
          </a:prstGeom>
        </p:spPr>
      </p:pic>
      <p:pic>
        <p:nvPicPr>
          <p:cNvPr id="18" name="Рисунок 17" descr="png-transparent-computer-icons-star-font-awesome-x-mark-angle-leaf-text.png"/>
          <p:cNvPicPr>
            <a:picLocks noChangeAspect="1"/>
          </p:cNvPicPr>
          <p:nvPr/>
        </p:nvPicPr>
        <p:blipFill>
          <a:blip r:embed="rId3" cstate="print"/>
          <a:stretch>
            <a:fillRect/>
          </a:stretch>
        </p:blipFill>
        <p:spPr>
          <a:xfrm>
            <a:off x="56034" y="3723878"/>
            <a:ext cx="699542" cy="699542"/>
          </a:xfrm>
          <a:prstGeom prst="rect">
            <a:avLst/>
          </a:prstGeom>
        </p:spPr>
      </p:pic>
      <p:sp>
        <p:nvSpPr>
          <p:cNvPr id="19" name="TextBox 18"/>
          <p:cNvSpPr txBox="1"/>
          <p:nvPr/>
        </p:nvSpPr>
        <p:spPr>
          <a:xfrm>
            <a:off x="785786" y="3429006"/>
            <a:ext cx="1714512" cy="507831"/>
          </a:xfrm>
          <a:prstGeom prst="rect">
            <a:avLst/>
          </a:prstGeom>
          <a:noFill/>
        </p:spPr>
        <p:txBody>
          <a:bodyPr wrap="square" rtlCol="0">
            <a:spAutoFit/>
          </a:bodyPr>
          <a:lstStyle/>
          <a:p>
            <a:r>
              <a:rPr lang="ru-RU" sz="900" dirty="0" smtClean="0"/>
              <a:t>Разработка сметной документации, проведение экспертизы</a:t>
            </a:r>
            <a:endParaRPr lang="ru-RU" sz="900" dirty="0"/>
          </a:p>
        </p:txBody>
      </p:sp>
      <p:sp>
        <p:nvSpPr>
          <p:cNvPr id="20" name="TextBox 19"/>
          <p:cNvSpPr txBox="1"/>
          <p:nvPr/>
        </p:nvSpPr>
        <p:spPr>
          <a:xfrm>
            <a:off x="2857488" y="2857502"/>
            <a:ext cx="1785950" cy="230832"/>
          </a:xfrm>
          <a:prstGeom prst="rect">
            <a:avLst/>
          </a:prstGeom>
          <a:noFill/>
        </p:spPr>
        <p:txBody>
          <a:bodyPr wrap="square" rtlCol="0">
            <a:spAutoFit/>
          </a:bodyPr>
          <a:lstStyle/>
          <a:p>
            <a:r>
              <a:rPr lang="ru-RU" sz="900" dirty="0" smtClean="0"/>
              <a:t>Поиск подрядчика</a:t>
            </a:r>
            <a:endParaRPr lang="ru-RU" sz="900" dirty="0"/>
          </a:p>
        </p:txBody>
      </p:sp>
      <p:sp>
        <p:nvSpPr>
          <p:cNvPr id="22" name="TextBox 21"/>
          <p:cNvSpPr txBox="1"/>
          <p:nvPr/>
        </p:nvSpPr>
        <p:spPr>
          <a:xfrm>
            <a:off x="4929190" y="2143122"/>
            <a:ext cx="1785950" cy="369332"/>
          </a:xfrm>
          <a:prstGeom prst="rect">
            <a:avLst/>
          </a:prstGeom>
          <a:noFill/>
        </p:spPr>
        <p:txBody>
          <a:bodyPr wrap="square" rtlCol="0">
            <a:spAutoFit/>
          </a:bodyPr>
          <a:lstStyle/>
          <a:p>
            <a:r>
              <a:rPr lang="ru-RU" sz="900" dirty="0" smtClean="0"/>
              <a:t>Проведение работ по благоустройству</a:t>
            </a:r>
            <a:endParaRPr lang="ru-RU" sz="900" dirty="0"/>
          </a:p>
        </p:txBody>
      </p:sp>
    </p:spTree>
    <p:extLst>
      <p:ext uri="{BB962C8B-B14F-4D97-AF65-F5344CB8AC3E}">
        <p14:creationId xmlns="" xmlns:p14="http://schemas.microsoft.com/office/powerpoint/2010/main" val="24418170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tx1">
              <a:lumMod val="50000"/>
              <a:lumOff val="50000"/>
            </a:schemeClr>
          </a:solidFill>
        </p:spPr>
        <p:txBody>
          <a:bodyPr>
            <a:normAutofit/>
          </a:bodyPr>
          <a:lstStyle/>
          <a:p>
            <a:r>
              <a:rPr lang="ru-RU" sz="2800" dirty="0" smtClean="0">
                <a:solidFill>
                  <a:schemeClr val="bg1"/>
                </a:solidFill>
                <a:latin typeface="Cambria Math" pitchFamily="18" charset="0"/>
                <a:ea typeface="Cambria Math" pitchFamily="18" charset="0"/>
              </a:rPr>
              <a:t>РЕСУРСЫ ПРОЕКТА</a:t>
            </a:r>
            <a:endParaRPr lang="ru-RU" sz="2800" dirty="0">
              <a:solidFill>
                <a:schemeClr val="bg1"/>
              </a:solidFill>
              <a:latin typeface="Cambria Math" pitchFamily="18" charset="0"/>
              <a:ea typeface="Cambria Math" pitchFamily="18" charset="0"/>
            </a:endParaRPr>
          </a:p>
        </p:txBody>
      </p:sp>
      <p:sp>
        <p:nvSpPr>
          <p:cNvPr id="3" name="Содержимое 2"/>
          <p:cNvSpPr txBox="1">
            <a:spLocks/>
          </p:cNvSpPr>
          <p:nvPr/>
        </p:nvSpPr>
        <p:spPr>
          <a:xfrm>
            <a:off x="457200" y="1347614"/>
            <a:ext cx="8229600" cy="208139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ru-RU" sz="2000" dirty="0" smtClean="0">
                <a:latin typeface="Cambria Math" pitchFamily="18" charset="0"/>
                <a:ea typeface="Cambria Math" pitchFamily="18" charset="0"/>
              </a:rPr>
              <a:t>Для реализации проекта потребуются человеческие и финансовые ресурсы.</a:t>
            </a:r>
          </a:p>
          <a:p>
            <a:r>
              <a:rPr lang="ru-RU" sz="2000" dirty="0" smtClean="0">
                <a:latin typeface="Cambria Math" pitchFamily="18" charset="0"/>
                <a:ea typeface="Cambria Math" pitchFamily="18" charset="0"/>
              </a:rPr>
              <a:t>Для выявления финансовых затрат требуется работа профессионала-сметчика (Отдел ЖКХ администрации Прохоровского района)</a:t>
            </a:r>
          </a:p>
          <a:p>
            <a:r>
              <a:rPr lang="ru-RU" sz="2000" dirty="0" smtClean="0">
                <a:latin typeface="Cambria Math" pitchFamily="18" charset="0"/>
                <a:ea typeface="Cambria Math" pitchFamily="18" charset="0"/>
              </a:rPr>
              <a:t>Финансовые ресурсы обеспечит администрация городского поселения п.Прохоровка и Управление культуры и туризма Прохоровского района </a:t>
            </a:r>
          </a:p>
          <a:p>
            <a:r>
              <a:rPr lang="ru-RU" sz="2000" dirty="0" smtClean="0">
                <a:latin typeface="Cambria Math" pitchFamily="18" charset="0"/>
                <a:ea typeface="Cambria Math" pitchFamily="18" charset="0"/>
              </a:rPr>
              <a:t>Дополнительно потребуются человеческие ресурсы для озеленения благоустраиваемой территории (волонтеры)</a:t>
            </a:r>
          </a:p>
          <a:p>
            <a:endParaRPr lang="ru-RU" sz="2000" dirty="0" smtClean="0">
              <a:latin typeface="Cambria Math" pitchFamily="18" charset="0"/>
              <a:ea typeface="Cambria Math" pitchFamily="18" charset="0"/>
            </a:endParaRPr>
          </a:p>
        </p:txBody>
      </p:sp>
      <p:pic>
        <p:nvPicPr>
          <p:cNvPr id="4" name="Рисунок 3" descr="1670766792_grizly-club-p-galochka-png-9.png"/>
          <p:cNvPicPr>
            <a:picLocks noChangeAspect="1"/>
          </p:cNvPicPr>
          <p:nvPr/>
        </p:nvPicPr>
        <p:blipFill>
          <a:blip r:embed="rId2" cstate="print"/>
          <a:stretch>
            <a:fillRect/>
          </a:stretch>
        </p:blipFill>
        <p:spPr>
          <a:xfrm>
            <a:off x="0" y="4371950"/>
            <a:ext cx="771550" cy="771550"/>
          </a:xfrm>
          <a:prstGeom prst="rect">
            <a:avLst/>
          </a:prstGeom>
        </p:spPr>
      </p:pic>
      <p:pic>
        <p:nvPicPr>
          <p:cNvPr id="5" name="Рисунок 4" descr="png-transparent-computer-icons-star-font-awesome-x-mark-angle-leaf-text.png"/>
          <p:cNvPicPr>
            <a:picLocks noChangeAspect="1"/>
          </p:cNvPicPr>
          <p:nvPr/>
        </p:nvPicPr>
        <p:blipFill>
          <a:blip r:embed="rId3" cstate="print"/>
          <a:stretch>
            <a:fillRect/>
          </a:stretch>
        </p:blipFill>
        <p:spPr>
          <a:xfrm>
            <a:off x="56034" y="3723878"/>
            <a:ext cx="699542" cy="699542"/>
          </a:xfrm>
          <a:prstGeom prst="rect">
            <a:avLst/>
          </a:prstGeom>
        </p:spPr>
      </p:pic>
    </p:spTree>
    <p:extLst>
      <p:ext uri="{BB962C8B-B14F-4D97-AF65-F5344CB8AC3E}">
        <p14:creationId xmlns="" xmlns:p14="http://schemas.microsoft.com/office/powerpoint/2010/main" val="7923738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tx1">
              <a:lumMod val="50000"/>
              <a:lumOff val="50000"/>
            </a:schemeClr>
          </a:solidFill>
        </p:spPr>
        <p:txBody>
          <a:bodyPr>
            <a:normAutofit/>
          </a:bodyPr>
          <a:lstStyle/>
          <a:p>
            <a:r>
              <a:rPr lang="ru-RU" sz="2800" dirty="0" smtClean="0">
                <a:solidFill>
                  <a:schemeClr val="bg1"/>
                </a:solidFill>
                <a:latin typeface="Cambria Math" pitchFamily="18" charset="0"/>
                <a:ea typeface="Cambria Math" pitchFamily="18" charset="0"/>
              </a:rPr>
              <a:t>МЫ ГОВОРИМ СПАСИБО!</a:t>
            </a:r>
            <a:endParaRPr lang="ru-RU" sz="2800" dirty="0">
              <a:solidFill>
                <a:schemeClr val="bg1"/>
              </a:solidFill>
              <a:latin typeface="Cambria Math" pitchFamily="18" charset="0"/>
              <a:ea typeface="Cambria Math" pitchFamily="18" charset="0"/>
            </a:endParaRPr>
          </a:p>
        </p:txBody>
      </p:sp>
      <p:sp>
        <p:nvSpPr>
          <p:cNvPr id="3" name="Содержимое 2"/>
          <p:cNvSpPr txBox="1">
            <a:spLocks/>
          </p:cNvSpPr>
          <p:nvPr/>
        </p:nvSpPr>
        <p:spPr>
          <a:xfrm>
            <a:off x="457200" y="1347614"/>
            <a:ext cx="8229600" cy="432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ru-RU" sz="2000" dirty="0" smtClean="0"/>
              <a:t>несмотря на тотальную занятость, я приняла участие в креатином акселераторе и получила опыт в данном направлении</a:t>
            </a:r>
          </a:p>
          <a:p>
            <a:pPr algn="just"/>
            <a:r>
              <a:rPr lang="ru-RU" sz="2000" dirty="0" smtClean="0"/>
              <a:t>Благодарю команду №2 Управления культуры за сплоченную работу и поддержку</a:t>
            </a:r>
          </a:p>
          <a:p>
            <a:pPr algn="just"/>
            <a:r>
              <a:rPr lang="ru-RU" sz="2000" dirty="0" smtClean="0"/>
              <a:t>Наставника - </a:t>
            </a:r>
            <a:r>
              <a:rPr lang="ru-RU" sz="2000" dirty="0" err="1" smtClean="0"/>
              <a:t>Лашину</a:t>
            </a:r>
            <a:r>
              <a:rPr lang="ru-RU" sz="2000" dirty="0" smtClean="0"/>
              <a:t> Ольгу Сергеевну за моральную и консультационную помощь в </a:t>
            </a:r>
            <a:r>
              <a:rPr lang="ru-RU" sz="2000" smtClean="0"/>
              <a:t>работе    по </a:t>
            </a:r>
            <a:r>
              <a:rPr lang="ru-RU" sz="2000" dirty="0" smtClean="0"/>
              <a:t>созданию проекта. </a:t>
            </a:r>
          </a:p>
          <a:p>
            <a:pPr algn="just">
              <a:buFontTx/>
              <a:buChar char="-"/>
            </a:pPr>
            <a:r>
              <a:rPr lang="ru-RU" sz="2000" dirty="0" smtClean="0"/>
              <a:t>Куратора - Чернову Марину Юрьевну за корректное направление нашей команды в правильное русло по разработке проекта.</a:t>
            </a:r>
          </a:p>
        </p:txBody>
      </p:sp>
      <p:pic>
        <p:nvPicPr>
          <p:cNvPr id="4" name="Рисунок 3" descr="1670766792_grizly-club-p-galochka-png-9.png"/>
          <p:cNvPicPr>
            <a:picLocks noChangeAspect="1"/>
          </p:cNvPicPr>
          <p:nvPr/>
        </p:nvPicPr>
        <p:blipFill>
          <a:blip r:embed="rId2" cstate="print"/>
          <a:stretch>
            <a:fillRect/>
          </a:stretch>
        </p:blipFill>
        <p:spPr>
          <a:xfrm>
            <a:off x="0" y="4371950"/>
            <a:ext cx="771550" cy="771550"/>
          </a:xfrm>
          <a:prstGeom prst="rect">
            <a:avLst/>
          </a:prstGeom>
        </p:spPr>
      </p:pic>
      <p:pic>
        <p:nvPicPr>
          <p:cNvPr id="5" name="Рисунок 4" descr="png-transparent-computer-icons-star-font-awesome-x-mark-angle-leaf-text.png"/>
          <p:cNvPicPr>
            <a:picLocks noChangeAspect="1"/>
          </p:cNvPicPr>
          <p:nvPr/>
        </p:nvPicPr>
        <p:blipFill>
          <a:blip r:embed="rId3" cstate="print"/>
          <a:stretch>
            <a:fillRect/>
          </a:stretch>
        </p:blipFill>
        <p:spPr>
          <a:xfrm>
            <a:off x="35496" y="3723878"/>
            <a:ext cx="699542" cy="699542"/>
          </a:xfrm>
          <a:prstGeom prst="rect">
            <a:avLst/>
          </a:prstGeom>
        </p:spPr>
      </p:pic>
    </p:spTree>
    <p:extLst>
      <p:ext uri="{BB962C8B-B14F-4D97-AF65-F5344CB8AC3E}">
        <p14:creationId xmlns="" xmlns:p14="http://schemas.microsoft.com/office/powerpoint/2010/main" val="686708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Команда.jpg"/>
          <p:cNvPicPr>
            <a:picLocks noGrp="1" noChangeAspect="1"/>
          </p:cNvPicPr>
          <p:nvPr>
            <p:ph idx="1"/>
          </p:nvPr>
        </p:nvPicPr>
        <p:blipFill>
          <a:blip r:embed="rId2" cstate="print"/>
          <a:stretch>
            <a:fillRect/>
          </a:stretch>
        </p:blipFill>
        <p:spPr>
          <a:xfrm>
            <a:off x="785786" y="0"/>
            <a:ext cx="7600097" cy="5143500"/>
          </a:xfrm>
          <a:prstGeom prst="rect">
            <a:avLst/>
          </a:prstGeom>
        </p:spPr>
      </p:pic>
    </p:spTree>
    <p:extLst>
      <p:ext uri="{BB962C8B-B14F-4D97-AF65-F5344CB8AC3E}">
        <p14:creationId xmlns="" xmlns:p14="http://schemas.microsoft.com/office/powerpoint/2010/main" val="2692463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tx1">
              <a:lumMod val="50000"/>
              <a:lumOff val="50000"/>
            </a:schemeClr>
          </a:solidFill>
        </p:spPr>
        <p:txBody>
          <a:bodyPr>
            <a:normAutofit/>
          </a:bodyPr>
          <a:lstStyle/>
          <a:p>
            <a:r>
              <a:rPr lang="ru-RU" sz="2800" dirty="0" smtClean="0">
                <a:solidFill>
                  <a:schemeClr val="bg1"/>
                </a:solidFill>
                <a:latin typeface="Cambria Math" pitchFamily="18" charset="0"/>
                <a:ea typeface="Cambria Math" pitchFamily="18" charset="0"/>
              </a:rPr>
              <a:t>ЖИЗНЕННАЯ СИТУАЦИЯ</a:t>
            </a:r>
            <a:endParaRPr lang="ru-RU" sz="2800" dirty="0">
              <a:solidFill>
                <a:schemeClr val="bg1"/>
              </a:solidFill>
              <a:latin typeface="Cambria Math" pitchFamily="18" charset="0"/>
              <a:ea typeface="Cambria Math" pitchFamily="18" charset="0"/>
            </a:endParaRPr>
          </a:p>
        </p:txBody>
      </p:sp>
      <p:sp>
        <p:nvSpPr>
          <p:cNvPr id="6" name="TextBox 5"/>
          <p:cNvSpPr txBox="1"/>
          <p:nvPr/>
        </p:nvSpPr>
        <p:spPr>
          <a:xfrm>
            <a:off x="500034" y="1071552"/>
            <a:ext cx="8143932" cy="369332"/>
          </a:xfrm>
          <a:prstGeom prst="rect">
            <a:avLst/>
          </a:prstGeom>
          <a:noFill/>
        </p:spPr>
        <p:txBody>
          <a:bodyPr wrap="square" rtlCol="0">
            <a:spAutoFit/>
          </a:bodyPr>
          <a:lstStyle/>
          <a:p>
            <a:pPr algn="ctr"/>
            <a:r>
              <a:rPr lang="ru-RU" dirty="0" smtClean="0"/>
              <a:t>Благоустройство территории</a:t>
            </a:r>
            <a:endParaRPr lang="ru-RU" dirty="0"/>
          </a:p>
        </p:txBody>
      </p:sp>
      <p:sp>
        <p:nvSpPr>
          <p:cNvPr id="7" name="TextBox 6"/>
          <p:cNvSpPr txBox="1"/>
          <p:nvPr/>
        </p:nvSpPr>
        <p:spPr>
          <a:xfrm>
            <a:off x="214282" y="1643056"/>
            <a:ext cx="5429288" cy="923330"/>
          </a:xfrm>
          <a:prstGeom prst="rect">
            <a:avLst/>
          </a:prstGeom>
          <a:noFill/>
        </p:spPr>
        <p:txBody>
          <a:bodyPr wrap="square" rtlCol="0">
            <a:spAutoFit/>
          </a:bodyPr>
          <a:lstStyle/>
          <a:p>
            <a:r>
              <a:rPr lang="ru-RU" dirty="0" smtClean="0"/>
              <a:t>Численность населения микрорайона «Грушки» это более 3000 человек, более 50 % это дети и трудоспособное население</a:t>
            </a:r>
            <a:endParaRPr lang="ru-RU" dirty="0"/>
          </a:p>
        </p:txBody>
      </p:sp>
      <p:pic>
        <p:nvPicPr>
          <p:cNvPr id="1026" name="Picture 2"/>
          <p:cNvPicPr>
            <a:picLocks noChangeAspect="1" noChangeArrowheads="1"/>
          </p:cNvPicPr>
          <p:nvPr/>
        </p:nvPicPr>
        <p:blipFill>
          <a:blip r:embed="rId2"/>
          <a:srcRect/>
          <a:stretch>
            <a:fillRect/>
          </a:stretch>
        </p:blipFill>
        <p:spPr bwMode="auto">
          <a:xfrm>
            <a:off x="4714875" y="2071684"/>
            <a:ext cx="4214843" cy="1143008"/>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285720" y="2571750"/>
            <a:ext cx="3500462" cy="2571750"/>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4000496" y="3429006"/>
            <a:ext cx="3309943" cy="1354344"/>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tx1">
              <a:lumMod val="50000"/>
              <a:lumOff val="50000"/>
            </a:schemeClr>
          </a:solidFill>
        </p:spPr>
        <p:txBody>
          <a:bodyPr>
            <a:normAutofit/>
          </a:bodyPr>
          <a:lstStyle/>
          <a:p>
            <a:r>
              <a:rPr lang="ru-RU" sz="2800" dirty="0" smtClean="0">
                <a:solidFill>
                  <a:schemeClr val="bg1"/>
                </a:solidFill>
                <a:latin typeface="Cambria Math" pitchFamily="18" charset="0"/>
                <a:ea typeface="Cambria Math" pitchFamily="18" charset="0"/>
              </a:rPr>
              <a:t>ГИПОТЕЗА</a:t>
            </a:r>
            <a:endParaRPr lang="ru-RU" sz="2800" dirty="0">
              <a:solidFill>
                <a:schemeClr val="bg1"/>
              </a:solidFill>
              <a:latin typeface="Cambria Math" pitchFamily="18" charset="0"/>
              <a:ea typeface="Cambria Math" pitchFamily="18" charset="0"/>
            </a:endParaRPr>
          </a:p>
        </p:txBody>
      </p:sp>
      <p:sp>
        <p:nvSpPr>
          <p:cNvPr id="5" name="Прямоугольник 4"/>
          <p:cNvSpPr/>
          <p:nvPr/>
        </p:nvSpPr>
        <p:spPr>
          <a:xfrm>
            <a:off x="428596" y="1214428"/>
            <a:ext cx="2786082" cy="1384995"/>
          </a:xfrm>
          <a:prstGeom prst="rect">
            <a:avLst/>
          </a:prstGeom>
          <a:solidFill>
            <a:schemeClr val="bg1">
              <a:lumMod val="85000"/>
            </a:schemeClr>
          </a:solidFill>
        </p:spPr>
        <p:txBody>
          <a:bodyPr wrap="square">
            <a:spAutoFit/>
          </a:bodyPr>
          <a:lstStyle/>
          <a:p>
            <a:pPr algn="ctr"/>
            <a:r>
              <a:rPr lang="ru-RU" sz="1200" dirty="0" smtClean="0"/>
              <a:t>№1</a:t>
            </a:r>
          </a:p>
          <a:p>
            <a:pPr algn="just"/>
            <a:r>
              <a:rPr lang="ru-RU" sz="1200" dirty="0" smtClean="0"/>
              <a:t>Возможно когда человек находится на улице населенного пункта, он идет в парк, чтобы прогуляться. Сталкивается с тем, что путь к парку лежит по проезжей части, что является угрозой безопасности здоровья и жизни.</a:t>
            </a:r>
            <a:endParaRPr lang="ru-RU" sz="1200" dirty="0"/>
          </a:p>
        </p:txBody>
      </p:sp>
      <p:sp>
        <p:nvSpPr>
          <p:cNvPr id="6" name="Прямоугольник 5"/>
          <p:cNvSpPr/>
          <p:nvPr/>
        </p:nvSpPr>
        <p:spPr>
          <a:xfrm>
            <a:off x="4143372" y="1214428"/>
            <a:ext cx="4143404" cy="1384995"/>
          </a:xfrm>
          <a:prstGeom prst="rect">
            <a:avLst/>
          </a:prstGeom>
          <a:solidFill>
            <a:schemeClr val="bg1">
              <a:lumMod val="85000"/>
            </a:schemeClr>
          </a:solidFill>
        </p:spPr>
        <p:txBody>
          <a:bodyPr wrap="square">
            <a:spAutoFit/>
          </a:bodyPr>
          <a:lstStyle/>
          <a:p>
            <a:pPr algn="ctr"/>
            <a:r>
              <a:rPr lang="ru-RU" sz="1200" dirty="0" smtClean="0"/>
              <a:t>№3</a:t>
            </a:r>
          </a:p>
          <a:p>
            <a:pPr algn="just"/>
            <a:r>
              <a:rPr lang="ru-RU" sz="1200" dirty="0" smtClean="0"/>
              <a:t>Возможно, когда человек с ограниченными возможностями или мама с коляской решает посетить парк, они сталкиваются с тем, что отсутствие адекватных пешеходных дорожек и доступных путей к парку делает их путь небезопасным и </a:t>
            </a:r>
            <a:r>
              <a:rPr lang="ru-RU" sz="1200" dirty="0" err="1" smtClean="0"/>
              <a:t>неудовлетворяет</a:t>
            </a:r>
            <a:r>
              <a:rPr lang="ru-RU" sz="1200" dirty="0" smtClean="0"/>
              <a:t> их потребность в безопасной мобильности и доступности.</a:t>
            </a:r>
            <a:endParaRPr lang="ru-RU" sz="1200" dirty="0"/>
          </a:p>
        </p:txBody>
      </p:sp>
      <p:sp>
        <p:nvSpPr>
          <p:cNvPr id="7" name="Прямоугольник 6"/>
          <p:cNvSpPr/>
          <p:nvPr/>
        </p:nvSpPr>
        <p:spPr>
          <a:xfrm>
            <a:off x="357158" y="2928940"/>
            <a:ext cx="2857520" cy="1384995"/>
          </a:xfrm>
          <a:prstGeom prst="rect">
            <a:avLst/>
          </a:prstGeom>
          <a:solidFill>
            <a:schemeClr val="bg1">
              <a:lumMod val="85000"/>
            </a:schemeClr>
          </a:solidFill>
        </p:spPr>
        <p:txBody>
          <a:bodyPr wrap="square">
            <a:spAutoFit/>
          </a:bodyPr>
          <a:lstStyle/>
          <a:p>
            <a:pPr algn="ctr"/>
            <a:r>
              <a:rPr lang="ru-RU" sz="1200" dirty="0" smtClean="0"/>
              <a:t>№2</a:t>
            </a:r>
          </a:p>
          <a:p>
            <a:pPr algn="just"/>
            <a:r>
              <a:rPr lang="ru-RU" sz="1200" dirty="0" smtClean="0"/>
              <a:t>Возможно, когда пожилые люди посещают парк, они сталкиваются с тем, что недостаток удобных мест для отдыха делает их посещение менее комфортным и не удовлетворяет их потребность в удобстве и безопасности.</a:t>
            </a:r>
            <a:endParaRPr lang="ru-RU" sz="1200" dirty="0"/>
          </a:p>
        </p:txBody>
      </p:sp>
      <p:sp>
        <p:nvSpPr>
          <p:cNvPr id="8" name="Прямоугольник 7"/>
          <p:cNvSpPr/>
          <p:nvPr/>
        </p:nvSpPr>
        <p:spPr>
          <a:xfrm>
            <a:off x="4143372" y="2928940"/>
            <a:ext cx="4143372" cy="1384995"/>
          </a:xfrm>
          <a:prstGeom prst="rect">
            <a:avLst/>
          </a:prstGeom>
          <a:solidFill>
            <a:schemeClr val="bg1">
              <a:lumMod val="85000"/>
            </a:schemeClr>
          </a:solidFill>
        </p:spPr>
        <p:txBody>
          <a:bodyPr wrap="square">
            <a:spAutoFit/>
          </a:bodyPr>
          <a:lstStyle/>
          <a:p>
            <a:pPr algn="ctr"/>
            <a:r>
              <a:rPr lang="ru-RU" sz="1200" dirty="0" smtClean="0"/>
              <a:t>№4</a:t>
            </a:r>
          </a:p>
          <a:p>
            <a:pPr algn="just"/>
            <a:r>
              <a:rPr lang="ru-RU" sz="1200" dirty="0" smtClean="0"/>
              <a:t>Возможно, когда велосипедисты направляются парк, они сталкиваются с недостатком безопасных велосипедных дорожек и инфраструктуры, которая не соответствует их потребностям, что делает посещение менее удовлетворительным и не обеспечивает им комфортное катание и безопасность.</a:t>
            </a:r>
            <a:endParaRPr lang="ru-RU" sz="1200" dirty="0"/>
          </a:p>
        </p:txBody>
      </p:sp>
    </p:spTree>
    <p:extLst>
      <p:ext uri="{BB962C8B-B14F-4D97-AF65-F5344CB8AC3E}">
        <p14:creationId xmlns="" xmlns:p14="http://schemas.microsoft.com/office/powerpoint/2010/main" val="4085288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677030364" name="Заголовок 1"/>
          <p:cNvSpPr>
            <a:spLocks noGrp="1"/>
          </p:cNvSpPr>
          <p:nvPr>
            <p:ph type="title"/>
          </p:nvPr>
        </p:nvSpPr>
        <p:spPr bwMode="auto">
          <a:prstGeom prst="rect">
            <a:avLst/>
          </a:prstGeom>
          <a:solidFill>
            <a:schemeClr val="tx1">
              <a:lumMod val="50000"/>
              <a:lumOff val="50000"/>
            </a:schemeClr>
          </a:solidFill>
        </p:spPr>
        <p:txBody>
          <a:bodyPr>
            <a:normAutofit/>
          </a:bodyPr>
          <a:lstStyle/>
          <a:p>
            <a:pPr>
              <a:defRPr/>
            </a:pPr>
            <a:r>
              <a:rPr lang="ru-RU" sz="2800">
                <a:solidFill>
                  <a:schemeClr val="bg1"/>
                </a:solidFill>
                <a:latin typeface="Cambria Math"/>
                <a:ea typeface="Cambria Math"/>
              </a:rPr>
              <a:t>ПРОЖИВАНИЕ ОПЫТА</a:t>
            </a:r>
          </a:p>
        </p:txBody>
      </p:sp>
      <p:sp>
        <p:nvSpPr>
          <p:cNvPr id="1692343344" name="Содержимое 2"/>
          <p:cNvSpPr>
            <a:spLocks noGrp="1"/>
          </p:cNvSpPr>
          <p:nvPr>
            <p:ph idx="1"/>
          </p:nvPr>
        </p:nvSpPr>
        <p:spPr bwMode="auto">
          <a:xfrm>
            <a:off x="457200" y="1071552"/>
            <a:ext cx="8229600" cy="500066"/>
          </a:xfrm>
        </p:spPr>
        <p:txBody>
          <a:bodyPr>
            <a:normAutofit/>
          </a:bodyPr>
          <a:lstStyle/>
          <a:p>
            <a:pPr algn="ctr">
              <a:buNone/>
              <a:defRPr/>
            </a:pPr>
            <a:r>
              <a:rPr lang="ru-RU" sz="2000" dirty="0" smtClean="0">
                <a:latin typeface="Cambria Math"/>
                <a:ea typeface="Cambria Math"/>
              </a:rPr>
              <a:t>Парк «Грушки» п.Прохоровка</a:t>
            </a:r>
            <a:endParaRPr lang="ru-RU" sz="2000" dirty="0">
              <a:latin typeface="Cambria Math"/>
              <a:ea typeface="Cambria Math"/>
            </a:endParaRPr>
          </a:p>
        </p:txBody>
      </p:sp>
      <p:pic>
        <p:nvPicPr>
          <p:cNvPr id="5" name="Рисунок 4" descr="4.jpg"/>
          <p:cNvPicPr>
            <a:picLocks noChangeAspect="1"/>
          </p:cNvPicPr>
          <p:nvPr/>
        </p:nvPicPr>
        <p:blipFill>
          <a:blip r:embed="rId2" cstate="print"/>
          <a:stretch>
            <a:fillRect/>
          </a:stretch>
        </p:blipFill>
        <p:spPr>
          <a:xfrm>
            <a:off x="71405" y="1643056"/>
            <a:ext cx="3414031" cy="2071702"/>
          </a:xfrm>
          <a:prstGeom prst="rect">
            <a:avLst/>
          </a:prstGeom>
        </p:spPr>
      </p:pic>
      <p:pic>
        <p:nvPicPr>
          <p:cNvPr id="6" name="Рисунок 5" descr="8.jpg"/>
          <p:cNvPicPr>
            <a:picLocks noChangeAspect="1"/>
          </p:cNvPicPr>
          <p:nvPr/>
        </p:nvPicPr>
        <p:blipFill>
          <a:blip r:embed="rId3" cstate="print"/>
          <a:stretch>
            <a:fillRect/>
          </a:stretch>
        </p:blipFill>
        <p:spPr>
          <a:xfrm>
            <a:off x="3571868" y="1643056"/>
            <a:ext cx="5521311" cy="2857520"/>
          </a:xfrm>
          <a:prstGeom prst="rect">
            <a:avLst/>
          </a:prstGeom>
        </p:spPr>
      </p:pic>
    </p:spTree>
  </p:cSld>
  <p:clrMapOvr>
    <a:masterClrMapping/>
  </p:clrMapOvr>
  <mc:AlternateContent xmlns:mc="http://schemas.openxmlformats.org/markup-compatibility/2006">
    <mc:Choice xmlns="" xmlns:m="http://schemas.openxmlformats.org/officeDocument/2006/math" xmlns:w="http://schemas.openxmlformats.org/wordprocessingml/2006/main" xmlns:p14="http://schemas.microsoft.com/office/powerpoint/2010/main" Requires="p14">
      <p:transition p14:dur="2000" advClick="1"/>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41951814" name="Заголовок 1"/>
          <p:cNvSpPr>
            <a:spLocks noGrp="1"/>
          </p:cNvSpPr>
          <p:nvPr>
            <p:ph type="title"/>
          </p:nvPr>
        </p:nvSpPr>
        <p:spPr bwMode="auto">
          <a:prstGeom prst="rect">
            <a:avLst/>
          </a:prstGeom>
          <a:solidFill>
            <a:schemeClr val="tx1">
              <a:lumMod val="50000"/>
              <a:lumOff val="50000"/>
            </a:schemeClr>
          </a:solidFill>
        </p:spPr>
        <p:txBody>
          <a:bodyPr>
            <a:normAutofit/>
          </a:bodyPr>
          <a:lstStyle/>
          <a:p>
            <a:pPr>
              <a:defRPr/>
            </a:pPr>
            <a:r>
              <a:rPr lang="ru-RU" sz="2800">
                <a:solidFill>
                  <a:schemeClr val="bg1"/>
                </a:solidFill>
                <a:latin typeface="Cambria Math"/>
                <a:ea typeface="Cambria Math"/>
              </a:rPr>
              <a:t>ГЛУБИННОЕ ИНТЕРВЬЮ</a:t>
            </a:r>
          </a:p>
        </p:txBody>
      </p:sp>
      <p:pic>
        <p:nvPicPr>
          <p:cNvPr id="4" name="Рисунок 3" descr="Овчаровы.jpg"/>
          <p:cNvPicPr>
            <a:picLocks noChangeAspect="1"/>
          </p:cNvPicPr>
          <p:nvPr/>
        </p:nvPicPr>
        <p:blipFill>
          <a:blip r:embed="rId2" cstate="print"/>
          <a:srcRect l="31762" t="4166" r="24300" b="40278"/>
          <a:stretch>
            <a:fillRect/>
          </a:stretch>
        </p:blipFill>
        <p:spPr>
          <a:xfrm>
            <a:off x="428596" y="1214428"/>
            <a:ext cx="1325175" cy="1000132"/>
          </a:xfrm>
          <a:prstGeom prst="rect">
            <a:avLst/>
          </a:prstGeom>
        </p:spPr>
      </p:pic>
      <p:pic>
        <p:nvPicPr>
          <p:cNvPr id="6" name="Рисунок 5" descr="1.jpg"/>
          <p:cNvPicPr>
            <a:picLocks noChangeAspect="1"/>
          </p:cNvPicPr>
          <p:nvPr/>
        </p:nvPicPr>
        <p:blipFill>
          <a:blip r:embed="rId3" cstate="print"/>
          <a:stretch>
            <a:fillRect/>
          </a:stretch>
        </p:blipFill>
        <p:spPr>
          <a:xfrm>
            <a:off x="7715272" y="1214428"/>
            <a:ext cx="1206648" cy="1928826"/>
          </a:xfrm>
          <a:prstGeom prst="rect">
            <a:avLst/>
          </a:prstGeom>
        </p:spPr>
      </p:pic>
      <p:pic>
        <p:nvPicPr>
          <p:cNvPr id="7" name="Рисунок 6" descr="4.jpg"/>
          <p:cNvPicPr>
            <a:picLocks noChangeAspect="1"/>
          </p:cNvPicPr>
          <p:nvPr/>
        </p:nvPicPr>
        <p:blipFill>
          <a:blip r:embed="rId4" cstate="print"/>
          <a:srcRect l="10714" r="14286"/>
          <a:stretch>
            <a:fillRect/>
          </a:stretch>
        </p:blipFill>
        <p:spPr>
          <a:xfrm>
            <a:off x="5357818" y="1214429"/>
            <a:ext cx="1038505" cy="928694"/>
          </a:xfrm>
          <a:prstGeom prst="rect">
            <a:avLst/>
          </a:prstGeom>
        </p:spPr>
      </p:pic>
      <p:pic>
        <p:nvPicPr>
          <p:cNvPr id="8" name="Рисунок 7" descr="2.jpg"/>
          <p:cNvPicPr>
            <a:picLocks noChangeAspect="1"/>
          </p:cNvPicPr>
          <p:nvPr/>
        </p:nvPicPr>
        <p:blipFill>
          <a:blip r:embed="rId5" cstate="print"/>
          <a:stretch>
            <a:fillRect/>
          </a:stretch>
        </p:blipFill>
        <p:spPr>
          <a:xfrm>
            <a:off x="1857356" y="1214428"/>
            <a:ext cx="1148769" cy="1000132"/>
          </a:xfrm>
          <a:prstGeom prst="rect">
            <a:avLst/>
          </a:prstGeom>
        </p:spPr>
      </p:pic>
      <p:pic>
        <p:nvPicPr>
          <p:cNvPr id="9" name="Рисунок 8" descr="3.jpg"/>
          <p:cNvPicPr>
            <a:picLocks noChangeAspect="1"/>
          </p:cNvPicPr>
          <p:nvPr/>
        </p:nvPicPr>
        <p:blipFill>
          <a:blip r:embed="rId6" cstate="print"/>
          <a:stretch>
            <a:fillRect/>
          </a:stretch>
        </p:blipFill>
        <p:spPr>
          <a:xfrm>
            <a:off x="3071803" y="1214428"/>
            <a:ext cx="1214446" cy="960648"/>
          </a:xfrm>
          <a:prstGeom prst="rect">
            <a:avLst/>
          </a:prstGeom>
        </p:spPr>
      </p:pic>
      <p:pic>
        <p:nvPicPr>
          <p:cNvPr id="10" name="Рисунок 9" descr="5.jpg"/>
          <p:cNvPicPr>
            <a:picLocks noChangeAspect="1"/>
          </p:cNvPicPr>
          <p:nvPr/>
        </p:nvPicPr>
        <p:blipFill>
          <a:blip r:embed="rId7" cstate="print"/>
          <a:srcRect r="17391"/>
          <a:stretch>
            <a:fillRect/>
          </a:stretch>
        </p:blipFill>
        <p:spPr>
          <a:xfrm>
            <a:off x="6500826" y="1214428"/>
            <a:ext cx="1147625" cy="928694"/>
          </a:xfrm>
          <a:prstGeom prst="rect">
            <a:avLst/>
          </a:prstGeom>
        </p:spPr>
      </p:pic>
      <p:pic>
        <p:nvPicPr>
          <p:cNvPr id="11" name="Рисунок 10" descr="7.jpg"/>
          <p:cNvPicPr>
            <a:picLocks noChangeAspect="1"/>
          </p:cNvPicPr>
          <p:nvPr/>
        </p:nvPicPr>
        <p:blipFill>
          <a:blip r:embed="rId8" cstate="print"/>
          <a:stretch>
            <a:fillRect/>
          </a:stretch>
        </p:blipFill>
        <p:spPr>
          <a:xfrm>
            <a:off x="4357686" y="1214428"/>
            <a:ext cx="928694" cy="931830"/>
          </a:xfrm>
          <a:prstGeom prst="rect">
            <a:avLst/>
          </a:prstGeom>
        </p:spPr>
      </p:pic>
      <p:sp>
        <p:nvSpPr>
          <p:cNvPr id="12" name="TextBox 11"/>
          <p:cNvSpPr txBox="1"/>
          <p:nvPr/>
        </p:nvSpPr>
        <p:spPr>
          <a:xfrm>
            <a:off x="428596" y="2214560"/>
            <a:ext cx="7215238" cy="2723823"/>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ru-RU" sz="900" dirty="0" smtClean="0"/>
              <a:t>Глубинное интервью с различными участниками позволило более детально исследовать проблему отсутствия пешеходной дорожки у парка и понять, как она влияет на их безопасность и удобство перемещения. Вот краткий обзор результатов интервью с различными участниками:</a:t>
            </a:r>
          </a:p>
          <a:p>
            <a:r>
              <a:rPr lang="ru-RU" sz="900" b="1" dirty="0" smtClean="0"/>
              <a:t>Дети</a:t>
            </a:r>
            <a:r>
              <a:rPr lang="ru-RU" sz="900" dirty="0" smtClean="0"/>
              <a:t>: Дети, посещающие парк, выразили беспокойство по поводу того, что им приходится идти по проезжей части, что делает их уязвимыми для автомобилей. Они сказали, что часто чувствуют себя напуганными, когда переходят дорогу.</a:t>
            </a:r>
          </a:p>
          <a:p>
            <a:r>
              <a:rPr lang="ru-RU" sz="900" b="1" dirty="0" smtClean="0"/>
              <a:t>Пожилые люди</a:t>
            </a:r>
            <a:r>
              <a:rPr lang="ru-RU" sz="900" dirty="0" smtClean="0"/>
              <a:t>: Пожилые посетители парка отметили, что для них дополнительное расстояние, которое им приходится преодолевать, чтобы дойти до парка, является затруднительным. Они также подчеркнули, что отсутствие пешеходной дорожки делает перемещение для них опасным.</a:t>
            </a:r>
          </a:p>
          <a:p>
            <a:r>
              <a:rPr lang="ru-RU" sz="900" b="1" dirty="0" smtClean="0"/>
              <a:t>Мама с коляской и ребенком</a:t>
            </a:r>
            <a:r>
              <a:rPr lang="ru-RU" sz="900" dirty="0" smtClean="0"/>
              <a:t>: Молодая мама отметила, что с коляской и маленьким ребенком ей трудно пересекать дорогу, и она беспокоится за их безопасность. Она также упомянула, что отсутствие пешеходной инфраструктуры делает ее ежедневные прогулки с ребенком менее приятными.</a:t>
            </a:r>
          </a:p>
          <a:p>
            <a:r>
              <a:rPr lang="ru-RU" sz="900" b="1" dirty="0" smtClean="0"/>
              <a:t>Парень, бегающий</a:t>
            </a:r>
            <a:r>
              <a:rPr lang="ru-RU" sz="900" dirty="0" smtClean="0"/>
              <a:t>: Парень, занимающийся пробежкой, подчеркнул, что отсутствие безопасных тротуаров или пешеходных дорожек делает его тренировки менее комфортными и безопасными. Он опасается, что водители могут не замечать его на дороге.</a:t>
            </a:r>
          </a:p>
          <a:p>
            <a:r>
              <a:rPr lang="ru-RU" sz="900" b="1" dirty="0" smtClean="0"/>
              <a:t>Молодая девушка</a:t>
            </a:r>
            <a:r>
              <a:rPr lang="ru-RU" sz="900" dirty="0" smtClean="0"/>
              <a:t>: Молодая девушка отметила, что она часто посещает парк вечером, и отсутствие освещения и пешеходных дорожек делает ее ощущение безопасности менее уверенным. Она выразила опасения относительно возможных конфликтов с автомобилями.</a:t>
            </a:r>
          </a:p>
          <a:p>
            <a:r>
              <a:rPr lang="ru-RU" sz="900" dirty="0" smtClean="0"/>
              <a:t>Эти интервью показали, что отсутствие пешеходной инфраструктуры у парка создает реальные проблемы для различных категорий посетителей, от детей и молодых людей до пожилых людей и родителей с детьми. Это подчеркивает важность неотложных мер для улучшения безопасности и комфорта всех участников движения, включая создание пешеходной дорожки или других мер безопасности на данной дороге.</a:t>
            </a:r>
          </a:p>
          <a:p>
            <a:endParaRPr lang="ru-RU" sz="900" dirty="0"/>
          </a:p>
        </p:txBody>
      </p:sp>
    </p:spTree>
  </p:cSld>
  <p:clrMapOvr>
    <a:masterClrMapping/>
  </p:clrMapOvr>
  <mc:AlternateContent xmlns:mc="http://schemas.openxmlformats.org/markup-compatibility/2006">
    <mc:Choice xmlns="" xmlns:m="http://schemas.openxmlformats.org/officeDocument/2006/math" xmlns:w="http://schemas.openxmlformats.org/wordprocessingml/2006/main" xmlns:p14="http://schemas.microsoft.com/office/powerpoint/2010/main" Requires="p14">
      <p:transition p14:dur="2000" advClick="1"/>
    </mc:Choice>
    <mc:Fallback>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
            <a:ext cx="8229600" cy="571486"/>
          </a:xfrm>
          <a:solidFill>
            <a:schemeClr val="tx1">
              <a:lumMod val="50000"/>
              <a:lumOff val="50000"/>
            </a:schemeClr>
          </a:solidFill>
        </p:spPr>
        <p:txBody>
          <a:bodyPr>
            <a:normAutofit/>
          </a:bodyPr>
          <a:lstStyle/>
          <a:p>
            <a:r>
              <a:rPr lang="ru-RU" sz="2800" dirty="0" smtClean="0">
                <a:solidFill>
                  <a:schemeClr val="bg1"/>
                </a:solidFill>
                <a:latin typeface="Cambria Math" pitchFamily="18" charset="0"/>
                <a:ea typeface="Cambria Math" pitchFamily="18" charset="0"/>
              </a:rPr>
              <a:t>КАРТА СИСТЕМЫ</a:t>
            </a:r>
            <a:endParaRPr lang="ru-RU" sz="2800" dirty="0">
              <a:solidFill>
                <a:schemeClr val="bg1"/>
              </a:solidFill>
              <a:latin typeface="Cambria Math" pitchFamily="18" charset="0"/>
              <a:ea typeface="Cambria Math" pitchFamily="18" charset="0"/>
            </a:endParaRPr>
          </a:p>
        </p:txBody>
      </p:sp>
      <p:sp>
        <p:nvSpPr>
          <p:cNvPr id="4" name="Содержимое 2"/>
          <p:cNvSpPr txBox="1">
            <a:spLocks/>
          </p:cNvSpPr>
          <p:nvPr/>
        </p:nvSpPr>
        <p:spPr>
          <a:xfrm>
            <a:off x="7143768" y="4639444"/>
            <a:ext cx="1857400" cy="50405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ru-RU" sz="1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Время:</a:t>
            </a:r>
            <a:r>
              <a:rPr kumimoji="0" lang="ru-RU" sz="1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1 мин</a:t>
            </a:r>
            <a:endParaRPr kumimoji="0" lang="ru-RU" sz="14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mn-cs"/>
            </a:endParaRPr>
          </a:p>
        </p:txBody>
      </p:sp>
      <p:pic>
        <p:nvPicPr>
          <p:cNvPr id="10" name="Рисунок 9" descr="круг.jpg"/>
          <p:cNvPicPr>
            <a:picLocks noChangeAspect="1"/>
          </p:cNvPicPr>
          <p:nvPr/>
        </p:nvPicPr>
        <p:blipFill>
          <a:blip r:embed="rId2" cstate="print"/>
          <a:srcRect l="8743" r="12672" b="44444"/>
          <a:stretch>
            <a:fillRect/>
          </a:stretch>
        </p:blipFill>
        <p:spPr>
          <a:xfrm>
            <a:off x="2071670" y="428622"/>
            <a:ext cx="4714908" cy="471487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p:cNvPicPr>
            <a:picLocks noChangeAspect="1" noChangeArrowheads="1"/>
          </p:cNvPicPr>
          <p:nvPr/>
        </p:nvPicPr>
        <p:blipFill>
          <a:blip r:embed="rId2" cstate="print"/>
          <a:srcRect/>
          <a:stretch>
            <a:fillRect/>
          </a:stretch>
        </p:blipFill>
        <p:spPr bwMode="auto">
          <a:xfrm>
            <a:off x="4500562" y="2500312"/>
            <a:ext cx="357190" cy="364492"/>
          </a:xfrm>
          <a:prstGeom prst="rect">
            <a:avLst/>
          </a:prstGeom>
          <a:noFill/>
          <a:ln w="9525">
            <a:noFill/>
            <a:miter lim="800000"/>
            <a:headEnd/>
            <a:tailEnd/>
          </a:ln>
          <a:effectLst/>
        </p:spPr>
      </p:pic>
      <p:pic>
        <p:nvPicPr>
          <p:cNvPr id="19" name="Picture 3"/>
          <p:cNvPicPr>
            <a:picLocks noChangeAspect="1" noChangeArrowheads="1"/>
          </p:cNvPicPr>
          <p:nvPr/>
        </p:nvPicPr>
        <p:blipFill>
          <a:blip r:embed="rId2" cstate="print"/>
          <a:srcRect/>
          <a:stretch>
            <a:fillRect/>
          </a:stretch>
        </p:blipFill>
        <p:spPr bwMode="auto">
          <a:xfrm>
            <a:off x="3000364" y="4779008"/>
            <a:ext cx="357190" cy="364492"/>
          </a:xfrm>
          <a:prstGeom prst="rect">
            <a:avLst/>
          </a:prstGeom>
          <a:noFill/>
          <a:ln w="9525">
            <a:noFill/>
            <a:miter lim="800000"/>
            <a:headEnd/>
            <a:tailEnd/>
          </a:ln>
          <a:effectLst/>
        </p:spPr>
      </p:pic>
      <p:sp>
        <p:nvSpPr>
          <p:cNvPr id="2" name="Заголовок 1"/>
          <p:cNvSpPr>
            <a:spLocks noGrp="1"/>
          </p:cNvSpPr>
          <p:nvPr>
            <p:ph type="title"/>
          </p:nvPr>
        </p:nvSpPr>
        <p:spPr>
          <a:solidFill>
            <a:schemeClr val="tx1">
              <a:lumMod val="50000"/>
              <a:lumOff val="50000"/>
            </a:schemeClr>
          </a:solidFill>
        </p:spPr>
        <p:txBody>
          <a:bodyPr>
            <a:normAutofit/>
          </a:bodyPr>
          <a:lstStyle/>
          <a:p>
            <a:r>
              <a:rPr lang="ru-RU" sz="2800" dirty="0" smtClean="0">
                <a:solidFill>
                  <a:schemeClr val="bg1"/>
                </a:solidFill>
                <a:latin typeface="Cambria Math" pitchFamily="18" charset="0"/>
                <a:ea typeface="Cambria Math" pitchFamily="18" charset="0"/>
              </a:rPr>
              <a:t>КОМПАС  ПЕРСОН</a:t>
            </a:r>
            <a:endParaRPr lang="ru-RU" sz="2800" dirty="0">
              <a:solidFill>
                <a:schemeClr val="bg1"/>
              </a:solidFill>
              <a:latin typeface="Cambria Math" pitchFamily="18" charset="0"/>
              <a:ea typeface="Cambria Math" pitchFamily="18" charset="0"/>
            </a:endParaRPr>
          </a:p>
        </p:txBody>
      </p:sp>
      <p:sp>
        <p:nvSpPr>
          <p:cNvPr id="4" name="Содержимое 2"/>
          <p:cNvSpPr txBox="1">
            <a:spLocks/>
          </p:cNvSpPr>
          <p:nvPr/>
        </p:nvSpPr>
        <p:spPr>
          <a:xfrm>
            <a:off x="7286600" y="4639444"/>
            <a:ext cx="1857400" cy="50405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ru-RU" sz="1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Время:</a:t>
            </a:r>
            <a:r>
              <a:rPr kumimoji="0" lang="ru-RU" sz="1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1 мин</a:t>
            </a:r>
            <a:endParaRPr kumimoji="0" lang="ru-RU" sz="14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mn-cs"/>
            </a:endParaRPr>
          </a:p>
        </p:txBody>
      </p:sp>
      <p:graphicFrame>
        <p:nvGraphicFramePr>
          <p:cNvPr id="8" name="Схема 7"/>
          <p:cNvGraphicFramePr/>
          <p:nvPr/>
        </p:nvGraphicFramePr>
        <p:xfrm>
          <a:off x="0" y="1071552"/>
          <a:ext cx="5262546" cy="40719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p:cNvPicPr>
            <a:picLocks noChangeAspect="1" noChangeArrowheads="1"/>
          </p:cNvPicPr>
          <p:nvPr/>
        </p:nvPicPr>
        <p:blipFill>
          <a:blip r:embed="rId7" cstate="print"/>
          <a:srcRect/>
          <a:stretch>
            <a:fillRect/>
          </a:stretch>
        </p:blipFill>
        <p:spPr bwMode="auto">
          <a:xfrm>
            <a:off x="2143108" y="2643188"/>
            <a:ext cx="1000132" cy="1000132"/>
          </a:xfrm>
          <a:prstGeom prst="rect">
            <a:avLst/>
          </a:prstGeom>
          <a:noFill/>
          <a:ln w="9525">
            <a:noFill/>
            <a:miter lim="800000"/>
            <a:headEnd/>
            <a:tailEnd/>
          </a:ln>
          <a:effectLst/>
        </p:spPr>
      </p:pic>
      <p:graphicFrame>
        <p:nvGraphicFramePr>
          <p:cNvPr id="11" name="Таблица 10"/>
          <p:cNvGraphicFramePr>
            <a:graphicFrameLocks noGrp="1"/>
          </p:cNvGraphicFramePr>
          <p:nvPr/>
        </p:nvGraphicFramePr>
        <p:xfrm>
          <a:off x="4714876" y="1214428"/>
          <a:ext cx="4191008" cy="3448329"/>
        </p:xfrm>
        <a:graphic>
          <a:graphicData uri="http://schemas.openxmlformats.org/drawingml/2006/table">
            <a:tbl>
              <a:tblPr firstRow="1" bandRow="1">
                <a:tableStyleId>{BC89EF96-8CEA-46FF-86C4-4CE0E7609802}</a:tableStyleId>
              </a:tblPr>
              <a:tblGrid>
                <a:gridCol w="2095504"/>
                <a:gridCol w="2095504"/>
              </a:tblGrid>
              <a:tr h="1636139">
                <a:tc>
                  <a:txBody>
                    <a:bodyPr/>
                    <a:lstStyle/>
                    <a:p>
                      <a:pPr algn="ctr"/>
                      <a:r>
                        <a:rPr lang="ru-RU" sz="1400" dirty="0" smtClean="0"/>
                        <a:t>1. «Активный горожанин»</a:t>
                      </a:r>
                    </a:p>
                    <a:p>
                      <a:pPr algn="ctr"/>
                      <a:endParaRPr lang="ru-RU" sz="800" dirty="0" smtClean="0"/>
                    </a:p>
                    <a:p>
                      <a:pPr algn="ctr">
                        <a:buFontTx/>
                        <a:buChar char="-"/>
                      </a:pPr>
                      <a:r>
                        <a:rPr lang="ru-RU" sz="1400" dirty="0" smtClean="0"/>
                        <a:t> Предлагает идеи по улучшению</a:t>
                      </a:r>
                    </a:p>
                    <a:p>
                      <a:pPr algn="ctr">
                        <a:buFontTx/>
                        <a:buChar char="-"/>
                      </a:pPr>
                      <a:r>
                        <a:rPr lang="ru-RU" sz="1400" dirty="0" smtClean="0"/>
                        <a:t>Готов сам помочь</a:t>
                      </a:r>
                    </a:p>
                    <a:p>
                      <a:pPr algn="ctr">
                        <a:buFontTx/>
                        <a:buChar char="-"/>
                      </a:pPr>
                      <a:r>
                        <a:rPr lang="ru-RU" sz="1400" dirty="0" smtClean="0"/>
                        <a:t>«Стучится во все двери»</a:t>
                      </a:r>
                      <a:endParaRPr lang="ru-RU" sz="1400" dirty="0"/>
                    </a:p>
                  </a:txBody>
                  <a:tcPr/>
                </a:tc>
                <a:tc>
                  <a:txBody>
                    <a:bodyPr/>
                    <a:lstStyle/>
                    <a:p>
                      <a:pPr marL="0" algn="ctr" defTabSz="914400" rtl="0" eaLnBrk="1" latinLnBrk="0" hangingPunct="1"/>
                      <a:r>
                        <a:rPr lang="ru-RU" sz="1400" b="1" kern="1200" dirty="0" smtClean="0">
                          <a:solidFill>
                            <a:schemeClr val="tx1"/>
                          </a:solidFill>
                          <a:latin typeface="+mn-lt"/>
                          <a:ea typeface="+mn-ea"/>
                          <a:cs typeface="+mn-cs"/>
                        </a:rPr>
                        <a:t>2. «Постоянный посетитель объекта»</a:t>
                      </a:r>
                    </a:p>
                    <a:p>
                      <a:pPr marL="0" algn="ctr" defTabSz="914400" rtl="0" eaLnBrk="1" latinLnBrk="0" hangingPunct="1"/>
                      <a:r>
                        <a:rPr lang="ru-RU" sz="1400" b="1" kern="1200" dirty="0" smtClean="0">
                          <a:solidFill>
                            <a:schemeClr val="tx1"/>
                          </a:solidFill>
                          <a:latin typeface="+mn-lt"/>
                          <a:ea typeface="+mn-ea"/>
                          <a:cs typeface="+mn-cs"/>
                        </a:rPr>
                        <a:t>- Знает проблему изнутри</a:t>
                      </a:r>
                    </a:p>
                    <a:p>
                      <a:pPr marL="0" algn="ctr" defTabSz="914400" rtl="0" eaLnBrk="1" latinLnBrk="0" hangingPunct="1">
                        <a:buFontTx/>
                        <a:buChar char="-"/>
                      </a:pPr>
                      <a:r>
                        <a:rPr lang="ru-RU" sz="1400" b="1" kern="1200" dirty="0" smtClean="0">
                          <a:solidFill>
                            <a:schemeClr val="tx1"/>
                          </a:solidFill>
                          <a:latin typeface="+mn-lt"/>
                          <a:ea typeface="+mn-ea"/>
                          <a:cs typeface="+mn-cs"/>
                        </a:rPr>
                        <a:t>Помогает организовать жителей</a:t>
                      </a:r>
                    </a:p>
                    <a:p>
                      <a:pPr marL="0" algn="ctr" defTabSz="914400" rtl="0" eaLnBrk="1" latinLnBrk="0" hangingPunct="1">
                        <a:buFontTx/>
                        <a:buChar char="-"/>
                      </a:pPr>
                      <a:r>
                        <a:rPr lang="ru-RU" sz="1400" b="1" kern="1200" dirty="0" smtClean="0">
                          <a:solidFill>
                            <a:schemeClr val="tx1"/>
                          </a:solidFill>
                          <a:latin typeface="+mn-lt"/>
                          <a:ea typeface="+mn-ea"/>
                          <a:cs typeface="+mn-cs"/>
                        </a:rPr>
                        <a:t>Участвует в мероприятиях</a:t>
                      </a:r>
                    </a:p>
                  </a:txBody>
                  <a:tcPr/>
                </a:tc>
              </a:tr>
              <a:tr h="1650009">
                <a:tc>
                  <a:txBody>
                    <a:bodyPr/>
                    <a:lstStyle/>
                    <a:p>
                      <a:pPr algn="ctr"/>
                      <a:r>
                        <a:rPr lang="ru-RU" sz="1400" b="1" kern="1200" dirty="0" smtClean="0">
                          <a:solidFill>
                            <a:schemeClr val="tx1"/>
                          </a:solidFill>
                          <a:latin typeface="+mn-lt"/>
                          <a:ea typeface="+mn-ea"/>
                          <a:cs typeface="+mn-cs"/>
                        </a:rPr>
                        <a:t>  3. «Брюзга и </a:t>
                      </a:r>
                      <a:r>
                        <a:rPr lang="ru-RU" sz="1400" b="1" kern="1200" dirty="0" err="1" smtClean="0">
                          <a:solidFill>
                            <a:schemeClr val="tx1"/>
                          </a:solidFill>
                          <a:latin typeface="+mn-lt"/>
                          <a:ea typeface="+mn-ea"/>
                          <a:cs typeface="+mn-cs"/>
                        </a:rPr>
                        <a:t>пофигист</a:t>
                      </a:r>
                      <a:r>
                        <a:rPr lang="ru-RU" sz="1400" b="1" kern="1200" dirty="0" smtClean="0">
                          <a:solidFill>
                            <a:schemeClr val="tx1"/>
                          </a:solidFill>
                          <a:latin typeface="+mn-lt"/>
                          <a:ea typeface="+mn-ea"/>
                          <a:cs typeface="+mn-cs"/>
                        </a:rPr>
                        <a:t>»</a:t>
                      </a:r>
                    </a:p>
                    <a:p>
                      <a:pPr marL="0" algn="ctr" defTabSz="914400" rtl="0" eaLnBrk="1" latinLnBrk="0" hangingPunct="1">
                        <a:buFontTx/>
                        <a:buNone/>
                      </a:pPr>
                      <a:endParaRPr lang="ru-RU" sz="1400" b="1" kern="1200" dirty="0" smtClean="0">
                        <a:solidFill>
                          <a:schemeClr val="tx1"/>
                        </a:solidFill>
                        <a:latin typeface="+mn-lt"/>
                        <a:ea typeface="+mn-ea"/>
                        <a:cs typeface="+mn-cs"/>
                      </a:endParaRPr>
                    </a:p>
                    <a:p>
                      <a:pPr marL="0" algn="ctr" defTabSz="914400" rtl="0" eaLnBrk="1" latinLnBrk="0" hangingPunct="1">
                        <a:buFontTx/>
                        <a:buNone/>
                      </a:pPr>
                      <a:r>
                        <a:rPr lang="ru-RU" sz="1400" b="1" kern="1200" dirty="0" smtClean="0">
                          <a:solidFill>
                            <a:schemeClr val="tx1"/>
                          </a:solidFill>
                          <a:latin typeface="+mn-lt"/>
                          <a:ea typeface="+mn-ea"/>
                          <a:cs typeface="+mn-cs"/>
                        </a:rPr>
                        <a:t>- Часто недоволен или безразличен к происходящему</a:t>
                      </a:r>
                    </a:p>
                    <a:p>
                      <a:pPr marL="0" algn="ctr" defTabSz="914400" rtl="0" eaLnBrk="1" latinLnBrk="0" hangingPunct="1">
                        <a:buFontTx/>
                        <a:buNone/>
                      </a:pPr>
                      <a:r>
                        <a:rPr lang="ru-RU" sz="1400" b="1" kern="1200" dirty="0" smtClean="0">
                          <a:solidFill>
                            <a:schemeClr val="tx1"/>
                          </a:solidFill>
                          <a:latin typeface="+mn-lt"/>
                          <a:ea typeface="+mn-ea"/>
                          <a:cs typeface="+mn-cs"/>
                        </a:rPr>
                        <a:t>- Может написать жалобу или обращение</a:t>
                      </a:r>
                    </a:p>
                  </a:txBody>
                  <a:tcPr/>
                </a:tc>
                <a:tc>
                  <a:txBody>
                    <a:bodyPr/>
                    <a:lstStyle/>
                    <a:p>
                      <a:pPr algn="ctr"/>
                      <a:r>
                        <a:rPr lang="ru-RU" sz="1400" b="1" kern="1200" dirty="0" smtClean="0">
                          <a:solidFill>
                            <a:schemeClr val="tx1"/>
                          </a:solidFill>
                          <a:latin typeface="+mn-lt"/>
                          <a:ea typeface="+mn-ea"/>
                          <a:cs typeface="+mn-cs"/>
                        </a:rPr>
                        <a:t>4. «Моя хата с краю»</a:t>
                      </a:r>
                    </a:p>
                    <a:p>
                      <a:pPr algn="ctr"/>
                      <a:endParaRPr lang="ru-RU" sz="1400" b="1" kern="1200" dirty="0" smtClean="0">
                        <a:solidFill>
                          <a:schemeClr val="tx1"/>
                        </a:solidFill>
                        <a:latin typeface="+mn-lt"/>
                        <a:ea typeface="+mn-ea"/>
                        <a:cs typeface="+mn-cs"/>
                      </a:endParaRPr>
                    </a:p>
                    <a:p>
                      <a:pPr algn="ctr"/>
                      <a:r>
                        <a:rPr lang="ru-RU" sz="1400" b="1" kern="1200" dirty="0" smtClean="0">
                          <a:solidFill>
                            <a:schemeClr val="tx1"/>
                          </a:solidFill>
                          <a:latin typeface="+mn-lt"/>
                          <a:ea typeface="+mn-ea"/>
                          <a:cs typeface="+mn-cs"/>
                        </a:rPr>
                        <a:t>-равнодушен к ЖС</a:t>
                      </a:r>
                      <a:endParaRPr lang="ru-RU" sz="1400" b="1" kern="1200" baseline="0" dirty="0" smtClean="0">
                        <a:solidFill>
                          <a:schemeClr val="tx1"/>
                        </a:solidFill>
                        <a:latin typeface="+mn-lt"/>
                        <a:ea typeface="+mn-ea"/>
                        <a:cs typeface="+mn-cs"/>
                      </a:endParaRPr>
                    </a:p>
                    <a:p>
                      <a:pPr algn="ctr"/>
                      <a:r>
                        <a:rPr lang="ru-RU" sz="1400" b="1" kern="1200" baseline="0" dirty="0" smtClean="0">
                          <a:solidFill>
                            <a:schemeClr val="tx1"/>
                          </a:solidFill>
                          <a:latin typeface="+mn-lt"/>
                          <a:ea typeface="+mn-ea"/>
                          <a:cs typeface="+mn-cs"/>
                        </a:rPr>
                        <a:t>-не видит перемен</a:t>
                      </a:r>
                    </a:p>
                    <a:p>
                      <a:pPr algn="ctr"/>
                      <a:r>
                        <a:rPr lang="ru-RU" sz="1400" b="1" kern="1200" baseline="0" dirty="0" smtClean="0">
                          <a:solidFill>
                            <a:schemeClr val="tx1"/>
                          </a:solidFill>
                          <a:latin typeface="+mn-lt"/>
                          <a:ea typeface="+mn-ea"/>
                          <a:cs typeface="+mn-cs"/>
                        </a:rPr>
                        <a:t>- не желает участвовать в жизни села</a:t>
                      </a:r>
                    </a:p>
                  </a:txBody>
                  <a:tcPr/>
                </a:tc>
              </a:tr>
            </a:tbl>
          </a:graphicData>
        </a:graphic>
      </p:graphicFrame>
      <p:pic>
        <p:nvPicPr>
          <p:cNvPr id="2051" name="Picture 3"/>
          <p:cNvPicPr>
            <a:picLocks noChangeAspect="1" noChangeArrowheads="1"/>
          </p:cNvPicPr>
          <p:nvPr/>
        </p:nvPicPr>
        <p:blipFill>
          <a:blip r:embed="rId2" cstate="print"/>
          <a:srcRect/>
          <a:stretch>
            <a:fillRect/>
          </a:stretch>
        </p:blipFill>
        <p:spPr bwMode="auto">
          <a:xfrm>
            <a:off x="357158" y="2564448"/>
            <a:ext cx="357190" cy="364492"/>
          </a:xfrm>
          <a:prstGeom prst="rect">
            <a:avLst/>
          </a:prstGeom>
          <a:noFill/>
          <a:ln w="9525">
            <a:noFill/>
            <a:miter lim="800000"/>
            <a:headEnd/>
            <a:tailEnd/>
          </a:ln>
          <a:effectLst/>
        </p:spPr>
      </p:pic>
      <p:pic>
        <p:nvPicPr>
          <p:cNvPr id="18" name="Picture 3"/>
          <p:cNvPicPr>
            <a:picLocks noChangeAspect="1" noChangeArrowheads="1"/>
          </p:cNvPicPr>
          <p:nvPr/>
        </p:nvPicPr>
        <p:blipFill>
          <a:blip r:embed="rId2" cstate="print"/>
          <a:srcRect/>
          <a:stretch>
            <a:fillRect/>
          </a:stretch>
        </p:blipFill>
        <p:spPr bwMode="auto">
          <a:xfrm>
            <a:off x="3071802" y="1071552"/>
            <a:ext cx="357190" cy="3644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tx1">
              <a:lumMod val="50000"/>
              <a:lumOff val="50000"/>
            </a:schemeClr>
          </a:solidFill>
        </p:spPr>
        <p:txBody>
          <a:bodyPr>
            <a:normAutofit/>
          </a:bodyPr>
          <a:lstStyle/>
          <a:p>
            <a:r>
              <a:rPr lang="ru-RU" sz="2800" dirty="0" smtClean="0">
                <a:solidFill>
                  <a:schemeClr val="bg1"/>
                </a:solidFill>
                <a:latin typeface="Cambria Math" pitchFamily="18" charset="0"/>
                <a:ea typeface="Cambria Math" pitchFamily="18" charset="0"/>
              </a:rPr>
              <a:t>ПЕРСОНА</a:t>
            </a:r>
            <a:endParaRPr lang="ru-RU" sz="2800" dirty="0">
              <a:solidFill>
                <a:schemeClr val="bg1"/>
              </a:solidFill>
              <a:latin typeface="Cambria Math" pitchFamily="18" charset="0"/>
              <a:ea typeface="Cambria Math" pitchFamily="18" charset="0"/>
            </a:endParaRPr>
          </a:p>
        </p:txBody>
      </p:sp>
      <p:sp>
        <p:nvSpPr>
          <p:cNvPr id="4" name="Содержимое 2"/>
          <p:cNvSpPr txBox="1">
            <a:spLocks/>
          </p:cNvSpPr>
          <p:nvPr/>
        </p:nvSpPr>
        <p:spPr>
          <a:xfrm>
            <a:off x="7786710" y="4639444"/>
            <a:ext cx="1357290" cy="504056"/>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ru-RU" sz="1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ru-RU" sz="1400" b="1"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Время:</a:t>
            </a:r>
            <a:r>
              <a:rPr kumimoji="0" lang="ru-RU" sz="1400" b="0" i="0"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mn-cs"/>
              </a:rPr>
              <a:t>1 мин</a:t>
            </a:r>
            <a:endParaRPr kumimoji="0" lang="ru-RU" sz="1400" b="0" i="0" u="none" strike="noStrike" kern="1200" cap="none" spc="0" normalizeH="0" baseline="0" noProof="0" dirty="0">
              <a:ln>
                <a:noFill/>
              </a:ln>
              <a:solidFill>
                <a:schemeClr val="tx1"/>
              </a:solidFill>
              <a:effectLst/>
              <a:uLnTx/>
              <a:uFillTx/>
              <a:latin typeface="Cambria Math" pitchFamily="18" charset="0"/>
              <a:ea typeface="Cambria Math" pitchFamily="18" charset="0"/>
              <a:cs typeface="+mn-cs"/>
            </a:endParaRPr>
          </a:p>
        </p:txBody>
      </p:sp>
      <p:graphicFrame>
        <p:nvGraphicFramePr>
          <p:cNvPr id="6" name="Таблица 5"/>
          <p:cNvGraphicFramePr>
            <a:graphicFrameLocks noGrp="1"/>
          </p:cNvGraphicFramePr>
          <p:nvPr/>
        </p:nvGraphicFramePr>
        <p:xfrm>
          <a:off x="428595" y="1071552"/>
          <a:ext cx="8286809" cy="3517602"/>
        </p:xfrm>
        <a:graphic>
          <a:graphicData uri="http://schemas.openxmlformats.org/drawingml/2006/table">
            <a:tbl>
              <a:tblPr firstRow="1" bandRow="1">
                <a:tableStyleId>{5C22544A-7EE6-4342-B048-85BDC9FD1C3A}</a:tableStyleId>
              </a:tblPr>
              <a:tblGrid>
                <a:gridCol w="2506935"/>
                <a:gridCol w="5779874"/>
              </a:tblGrid>
              <a:tr h="357190">
                <a:tc>
                  <a:txBody>
                    <a:bodyPr/>
                    <a:lstStyle/>
                    <a:p>
                      <a:endParaRPr lang="ru-RU" dirty="0"/>
                    </a:p>
                  </a:txBody>
                  <a:tcPr/>
                </a:tc>
                <a:tc>
                  <a:txBody>
                    <a:bodyPr/>
                    <a:lstStyle/>
                    <a:p>
                      <a:endParaRPr lang="ru-RU"/>
                    </a:p>
                  </a:txBody>
                  <a:tcPr/>
                </a:tc>
              </a:tr>
              <a:tr h="357190">
                <a:tc>
                  <a:txBody>
                    <a:bodyPr/>
                    <a:lstStyle/>
                    <a:p>
                      <a:r>
                        <a:rPr lang="ru-RU" sz="1200" dirty="0" smtClean="0"/>
                        <a:t>Кто я?</a:t>
                      </a:r>
                      <a:endParaRPr lang="ru-RU" sz="1200" dirty="0"/>
                    </a:p>
                  </a:txBody>
                  <a:tcPr/>
                </a:tc>
                <a:tc>
                  <a:txBody>
                    <a:bodyPr/>
                    <a:lstStyle/>
                    <a:p>
                      <a:pPr algn="l"/>
                      <a:r>
                        <a:rPr lang="ru-RU" sz="1200" dirty="0" smtClean="0"/>
                        <a:t>Юлия, 38 лет, работаю</a:t>
                      </a:r>
                    </a:p>
                  </a:txBody>
                  <a:tcPr/>
                </a:tc>
              </a:tr>
              <a:tr h="277182">
                <a:tc>
                  <a:txBody>
                    <a:bodyPr/>
                    <a:lstStyle/>
                    <a:p>
                      <a:r>
                        <a:rPr lang="ru-RU" sz="1200" dirty="0" smtClean="0"/>
                        <a:t>Мой девиз</a:t>
                      </a:r>
                      <a:endParaRPr lang="ru-RU" sz="1200" dirty="0"/>
                    </a:p>
                  </a:txBody>
                  <a:tcPr/>
                </a:tc>
                <a:tc>
                  <a:txBody>
                    <a:bodyPr/>
                    <a:lstStyle/>
                    <a:p>
                      <a:r>
                        <a:rPr lang="ru-RU" sz="1200" dirty="0" smtClean="0"/>
                        <a:t>«</a:t>
                      </a:r>
                      <a:r>
                        <a:rPr lang="ru-RU" sz="1200" b="0" i="0" kern="1200" dirty="0" smtClean="0">
                          <a:solidFill>
                            <a:schemeClr val="dk1"/>
                          </a:solidFill>
                          <a:latin typeface="+mn-lt"/>
                          <a:ea typeface="+mn-ea"/>
                          <a:cs typeface="+mn-cs"/>
                        </a:rPr>
                        <a:t>Вместе к новым горизонтам!</a:t>
                      </a:r>
                      <a:r>
                        <a:rPr lang="ru-RU" sz="1200" dirty="0" smtClean="0"/>
                        <a:t>»</a:t>
                      </a:r>
                      <a:endParaRPr lang="ru-RU" sz="1200" dirty="0"/>
                    </a:p>
                  </a:txBody>
                  <a:tcPr/>
                </a:tc>
              </a:tr>
              <a:tr h="285752">
                <a:tc>
                  <a:txBody>
                    <a:bodyPr/>
                    <a:lstStyle/>
                    <a:p>
                      <a:r>
                        <a:rPr lang="ru-RU" sz="1200" dirty="0" smtClean="0"/>
                        <a:t>Обо мне</a:t>
                      </a:r>
                      <a:endParaRPr lang="ru-RU" sz="1200" dirty="0"/>
                    </a:p>
                  </a:txBody>
                  <a:tcPr/>
                </a:tc>
                <a:tc>
                  <a:txBody>
                    <a:bodyPr/>
                    <a:lstStyle/>
                    <a:p>
                      <a:r>
                        <a:rPr lang="ru-RU" sz="1200" dirty="0" smtClean="0"/>
                        <a:t>Проживаю в частном доме имею 3 дочерей (8, 8 и 12 лет)</a:t>
                      </a:r>
                      <a:endParaRPr lang="ru-RU" sz="1200" dirty="0"/>
                    </a:p>
                  </a:txBody>
                  <a:tcPr/>
                </a:tc>
              </a:tr>
              <a:tr h="285752">
                <a:tc>
                  <a:txBody>
                    <a:bodyPr/>
                    <a:lstStyle/>
                    <a:p>
                      <a:r>
                        <a:rPr lang="ru-RU" sz="1200" dirty="0" smtClean="0"/>
                        <a:t>Со мной произошло</a:t>
                      </a:r>
                      <a:endParaRPr lang="ru-RU" sz="1200" dirty="0"/>
                    </a:p>
                  </a:txBody>
                  <a:tcPr/>
                </a:tc>
                <a:tc>
                  <a:txBody>
                    <a:bodyPr/>
                    <a:lstStyle/>
                    <a:p>
                      <a:r>
                        <a:rPr lang="ru-RU" sz="1200" dirty="0" smtClean="0"/>
                        <a:t>Бабушка живет в районе парка «Грушки»</a:t>
                      </a:r>
                      <a:endParaRPr lang="ru-RU" sz="1200" dirty="0"/>
                    </a:p>
                  </a:txBody>
                  <a:tcPr/>
                </a:tc>
              </a:tr>
              <a:tr h="285752">
                <a:tc>
                  <a:txBody>
                    <a:bodyPr/>
                    <a:lstStyle/>
                    <a:p>
                      <a:r>
                        <a:rPr lang="ru-RU" sz="1200" dirty="0" smtClean="0"/>
                        <a:t>Теперь я должен сделать</a:t>
                      </a:r>
                      <a:endParaRPr lang="ru-RU" sz="1200" dirty="0"/>
                    </a:p>
                  </a:txBody>
                  <a:tcPr/>
                </a:tc>
                <a:tc>
                  <a:txBody>
                    <a:bodyPr/>
                    <a:lstStyle/>
                    <a:p>
                      <a:r>
                        <a:rPr lang="ru-RU" sz="1200" dirty="0" smtClean="0"/>
                        <a:t>Продумать безопасный маршрут для детей к бабушке и обратно</a:t>
                      </a:r>
                      <a:endParaRPr lang="ru-RU" sz="1200" dirty="0"/>
                    </a:p>
                  </a:txBody>
                  <a:tcPr/>
                </a:tc>
              </a:tr>
              <a:tr h="285752">
                <a:tc>
                  <a:txBody>
                    <a:bodyPr/>
                    <a:lstStyle/>
                    <a:p>
                      <a:r>
                        <a:rPr lang="ru-RU" sz="1200" dirty="0" smtClean="0"/>
                        <a:t>И я не понимаю</a:t>
                      </a:r>
                      <a:endParaRPr lang="ru-RU" sz="1200" dirty="0"/>
                    </a:p>
                  </a:txBody>
                  <a:tcPr/>
                </a:tc>
                <a:tc>
                  <a:txBody>
                    <a:bodyPr/>
                    <a:lstStyle/>
                    <a:p>
                      <a:r>
                        <a:rPr lang="ru-RU" sz="1200" dirty="0" smtClean="0"/>
                        <a:t>Почему к общественному месту нет безопасных пешеходных дорожек?</a:t>
                      </a:r>
                      <a:endParaRPr lang="ru-RU" sz="1200" dirty="0"/>
                    </a:p>
                  </a:txBody>
                  <a:tcPr/>
                </a:tc>
              </a:tr>
              <a:tr h="285752">
                <a:tc>
                  <a:txBody>
                    <a:bodyPr/>
                    <a:lstStyle/>
                    <a:p>
                      <a:r>
                        <a:rPr lang="ru-RU" sz="1200" dirty="0" smtClean="0"/>
                        <a:t>Меня огорчает и пугает</a:t>
                      </a:r>
                      <a:endParaRPr lang="ru-RU" sz="1200" dirty="0"/>
                    </a:p>
                  </a:txBody>
                  <a:tcPr/>
                </a:tc>
                <a:tc>
                  <a:txBody>
                    <a:bodyPr/>
                    <a:lstStyle/>
                    <a:p>
                      <a:r>
                        <a:rPr lang="ru-RU" sz="1200" dirty="0" smtClean="0"/>
                        <a:t>Что приходится добираться до парка</a:t>
                      </a:r>
                      <a:r>
                        <a:rPr lang="ru-RU" sz="1200" baseline="0" dirty="0" smtClean="0"/>
                        <a:t> по проезжей дороге</a:t>
                      </a:r>
                      <a:endParaRPr lang="ru-RU" sz="1200" dirty="0"/>
                    </a:p>
                  </a:txBody>
                  <a:tcPr/>
                </a:tc>
              </a:tr>
              <a:tr h="357190">
                <a:tc>
                  <a:txBody>
                    <a:bodyPr/>
                    <a:lstStyle/>
                    <a:p>
                      <a:r>
                        <a:rPr lang="ru-RU" sz="1200" dirty="0" smtClean="0"/>
                        <a:t>При этом я хочу</a:t>
                      </a:r>
                      <a:endParaRPr lang="ru-RU" sz="1200" dirty="0"/>
                    </a:p>
                  </a:txBody>
                  <a:tcPr/>
                </a:tc>
                <a:tc>
                  <a:txBody>
                    <a:bodyPr/>
                    <a:lstStyle/>
                    <a:p>
                      <a:r>
                        <a:rPr lang="ru-RU" sz="1200" dirty="0" smtClean="0"/>
                        <a:t>Чтобы мои дети</a:t>
                      </a:r>
                      <a:r>
                        <a:rPr lang="ru-RU" sz="1200" baseline="0" dirty="0" smtClean="0"/>
                        <a:t> без проблем добирались до парка и обратно и я была спокойна за них</a:t>
                      </a:r>
                      <a:endParaRPr lang="ru-RU" sz="1200" dirty="0"/>
                    </a:p>
                  </a:txBody>
                  <a:tcPr/>
                </a:tc>
              </a:tr>
              <a:tr h="257180">
                <a:tc>
                  <a:txBody>
                    <a:bodyPr/>
                    <a:lstStyle/>
                    <a:p>
                      <a:r>
                        <a:rPr lang="ru-RU" sz="1200" dirty="0" smtClean="0"/>
                        <a:t>А обычно я поступаю так</a:t>
                      </a:r>
                      <a:endParaRPr lang="ru-RU" sz="1200" dirty="0"/>
                    </a:p>
                  </a:txBody>
                  <a:tcPr/>
                </a:tc>
                <a:tc>
                  <a:txBody>
                    <a:bodyPr/>
                    <a:lstStyle/>
                    <a:p>
                      <a:r>
                        <a:rPr lang="ru-RU" sz="1200" dirty="0" smtClean="0"/>
                        <a:t>Провожаю их до парка или прошу выйти бабушку, чтоб встретить </a:t>
                      </a:r>
                      <a:r>
                        <a:rPr lang="ru-RU" sz="1200" dirty="0" err="1" smtClean="0"/>
                        <a:t>даетей</a:t>
                      </a:r>
                      <a:endParaRPr lang="ru-RU" sz="1200" dirty="0"/>
                    </a:p>
                  </a:txBody>
                  <a:tcPr/>
                </a:tc>
              </a:tr>
              <a:tr h="357190">
                <a:tc>
                  <a:txBody>
                    <a:bodyPr/>
                    <a:lstStyle/>
                    <a:p>
                      <a:r>
                        <a:rPr lang="ru-RU" sz="1200" dirty="0" smtClean="0"/>
                        <a:t>Моя мечта</a:t>
                      </a:r>
                      <a:endParaRPr lang="ru-RU" sz="1200" dirty="0"/>
                    </a:p>
                  </a:txBody>
                  <a:tcPr/>
                </a:tc>
                <a:tc>
                  <a:txBody>
                    <a:bodyPr/>
                    <a:lstStyle/>
                    <a:p>
                      <a:r>
                        <a:rPr lang="ru-RU" sz="1200" dirty="0" smtClean="0"/>
                        <a:t>Безопасно</a:t>
                      </a:r>
                      <a:r>
                        <a:rPr lang="ru-RU" sz="1200" baseline="0" dirty="0" smtClean="0"/>
                        <a:t> </a:t>
                      </a:r>
                      <a:r>
                        <a:rPr lang="ru-RU" sz="1200" baseline="0" smtClean="0"/>
                        <a:t>добираться до парка</a:t>
                      </a:r>
                      <a:endParaRPr lang="ru-RU" sz="1200"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3610</TotalTime>
  <Words>1300</Words>
  <Application>Microsoft Office PowerPoint</Application>
  <PresentationFormat>Экран (16:9)</PresentationFormat>
  <Paragraphs>165</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МУНИЦИПАЛЬНЫЙ АКСЕЛЕРАТОР  ПРОЕКТОВ ПО СЕРВИС-ДИЗАЙНУ</vt:lpstr>
      <vt:lpstr>Слайд 2</vt:lpstr>
      <vt:lpstr>ЖИЗНЕННАЯ СИТУАЦИЯ</vt:lpstr>
      <vt:lpstr>ГИПОТЕЗА</vt:lpstr>
      <vt:lpstr>ПРОЖИВАНИЕ ОПЫТА</vt:lpstr>
      <vt:lpstr>ГЛУБИННОЕ ИНТЕРВЬЮ</vt:lpstr>
      <vt:lpstr>КАРТА СИСТЕМЫ</vt:lpstr>
      <vt:lpstr>КОМПАС  ПЕРСОН</vt:lpstr>
      <vt:lpstr>ПЕРСОНА</vt:lpstr>
      <vt:lpstr>Слайд 10</vt:lpstr>
      <vt:lpstr>Эмоции клиента</vt:lpstr>
      <vt:lpstr>ПРОТОТИП</vt:lpstr>
      <vt:lpstr>ПРОВЕРКА ПРОТОТИПА</vt:lpstr>
      <vt:lpstr>ЦЕННОСТНОЕ ПРЕДЛОЖЕНИЕ</vt:lpstr>
      <vt:lpstr>МЕТРИКИ ПРОЕКТА</vt:lpstr>
      <vt:lpstr>ПРОЕКТНЫЙ ПЛАН</vt:lpstr>
      <vt:lpstr>РЕСУРСЫ ПРОЕКТА</vt:lpstr>
      <vt:lpstr>МЫ ГОВОРИМ СПАСИБО!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АКСЕЛЕРАТОР  ПРОЕКТОВ ПО СЕРВИС-ДИЗАЙНУ</dc:title>
  <dc:creator>Антоннина</dc:creator>
  <cp:lastModifiedBy>Оля</cp:lastModifiedBy>
  <cp:revision>192</cp:revision>
  <dcterms:created xsi:type="dcterms:W3CDTF">2023-04-01T00:20:50Z</dcterms:created>
  <dcterms:modified xsi:type="dcterms:W3CDTF">2023-12-04T14:05:39Z</dcterms:modified>
</cp:coreProperties>
</file>